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5"/>
  </p:sldMasterIdLst>
  <p:notesMasterIdLst>
    <p:notesMasterId r:id="rId36"/>
  </p:notesMasterIdLst>
  <p:sldIdLst>
    <p:sldId id="772" r:id="rId6"/>
    <p:sldId id="862" r:id="rId7"/>
    <p:sldId id="367" r:id="rId8"/>
    <p:sldId id="382" r:id="rId9"/>
    <p:sldId id="1245" r:id="rId10"/>
    <p:sldId id="1253" r:id="rId11"/>
    <p:sldId id="932" r:id="rId12"/>
    <p:sldId id="1214" r:id="rId13"/>
    <p:sldId id="1215" r:id="rId14"/>
    <p:sldId id="1229" r:id="rId15"/>
    <p:sldId id="923" r:id="rId16"/>
    <p:sldId id="1247" r:id="rId17"/>
    <p:sldId id="1248" r:id="rId18"/>
    <p:sldId id="1254" r:id="rId19"/>
    <p:sldId id="1092" r:id="rId20"/>
    <p:sldId id="1195" r:id="rId21"/>
    <p:sldId id="1263" r:id="rId22"/>
    <p:sldId id="1238" r:id="rId23"/>
    <p:sldId id="1255" r:id="rId24"/>
    <p:sldId id="1252" r:id="rId25"/>
    <p:sldId id="1256" r:id="rId26"/>
    <p:sldId id="1251" r:id="rId27"/>
    <p:sldId id="943" r:id="rId28"/>
    <p:sldId id="1259" r:id="rId29"/>
    <p:sldId id="1260" r:id="rId30"/>
    <p:sldId id="1261" r:id="rId31"/>
    <p:sldId id="941" r:id="rId32"/>
    <p:sldId id="903" r:id="rId33"/>
    <p:sldId id="1242" r:id="rId34"/>
    <p:sldId id="1262" r:id="rId35"/>
  </p:sldIdLst>
  <p:sldSz cx="12192000" cy="6858000"/>
  <p:notesSz cx="7086600" cy="9372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7E1517-F273-9BDE-041F-491D660E02E3}" name="Alex Burkard" initials="AB" userId="S::aburkard@raftelis.com::a507e62b-3e5d-40e6-996c-9ce3d7386613" providerId="AD"/>
  <p188:author id="{FE5DD45C-865E-7CB4-2C47-45C67200F60A}" name="Christine Beech" initials="CB" userId="S::cbeech@admakepeace.com::76b88911-18cb-4452-8aee-1b36e0640c99" providerId="AD"/>
  <p188:author id="{FC111098-6551-6342-AAE1-9A45830508BC}" name="Dan Gorczyca" initials="DG" userId="S::dgorczyca@admakepeace.com::6e7ebbc8-54ed-4311-aa71-1464cb9933c4" providerId="AD"/>
  <p188:author id="{7F3C22A6-29E6-41D3-D359-501BABE47843}" name="Lori Flannery" initials="LF" userId="S::lflannery@admakepeace.com::61459471-966c-4729-8f7b-86bea018b39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C342"/>
    <a:srgbClr val="8B3475"/>
    <a:srgbClr val="CC3399"/>
    <a:srgbClr val="015CAB"/>
    <a:srgbClr val="00B6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microsoft.com/office/2018/10/relationships/authors" Target="author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e Fox" userId="b41e2345-3926-4344-82ae-d06f0a40cf2b" providerId="ADAL" clId="{33E763AE-861F-4280-B7A4-B53D7E6A68A2}"/>
    <pc:docChg chg="modSld sldOrd">
      <pc:chgData name="Dave Fox" userId="b41e2345-3926-4344-82ae-d06f0a40cf2b" providerId="ADAL" clId="{33E763AE-861F-4280-B7A4-B53D7E6A68A2}" dt="2026-10-20T20:45:09.118" v="0"/>
      <pc:docMkLst>
        <pc:docMk/>
      </pc:docMkLst>
      <pc:sldChg chg="ord">
        <pc:chgData name="Dave Fox" userId="b41e2345-3926-4344-82ae-d06f0a40cf2b" providerId="ADAL" clId="{33E763AE-861F-4280-B7A4-B53D7E6A68A2}" dt="2026-10-20T20:45:09.118" v="0"/>
        <pc:sldMkLst>
          <pc:docMk/>
          <pc:sldMk cId="1527560383" sldId="126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0860" cy="470257"/>
          </a:xfrm>
          <a:prstGeom prst="rect">
            <a:avLst/>
          </a:prstGeom>
        </p:spPr>
        <p:txBody>
          <a:bodyPr vert="horz" lIns="94041" tIns="47021" rIns="94041" bIns="4702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14100" y="1"/>
            <a:ext cx="3070860" cy="470257"/>
          </a:xfrm>
          <a:prstGeom prst="rect">
            <a:avLst/>
          </a:prstGeom>
        </p:spPr>
        <p:txBody>
          <a:bodyPr vert="horz" lIns="94041" tIns="47021" rIns="94041" bIns="47021" rtlCol="0"/>
          <a:lstStyle>
            <a:lvl1pPr algn="r">
              <a:defRPr sz="1300"/>
            </a:lvl1pPr>
          </a:lstStyle>
          <a:p>
            <a:fld id="{08C025EF-3925-4719-A36C-458ACCD2FC00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71575"/>
            <a:ext cx="5619750" cy="3162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041" tIns="47021" rIns="94041" bIns="4702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660" y="4510564"/>
            <a:ext cx="5669280" cy="3690462"/>
          </a:xfrm>
          <a:prstGeom prst="rect">
            <a:avLst/>
          </a:prstGeom>
        </p:spPr>
        <p:txBody>
          <a:bodyPr vert="horz" lIns="94041" tIns="47021" rIns="94041" bIns="4702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02344"/>
            <a:ext cx="3070860" cy="470256"/>
          </a:xfrm>
          <a:prstGeom prst="rect">
            <a:avLst/>
          </a:prstGeom>
        </p:spPr>
        <p:txBody>
          <a:bodyPr vert="horz" lIns="94041" tIns="47021" rIns="94041" bIns="470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14100" y="8902344"/>
            <a:ext cx="3070860" cy="470256"/>
          </a:xfrm>
          <a:prstGeom prst="rect">
            <a:avLst/>
          </a:prstGeom>
        </p:spPr>
        <p:txBody>
          <a:bodyPr vert="horz" lIns="94041" tIns="47021" rIns="94041" bIns="47021" rtlCol="0" anchor="b"/>
          <a:lstStyle>
            <a:lvl1pPr algn="r">
              <a:defRPr sz="1300"/>
            </a:lvl1pPr>
          </a:lstStyle>
          <a:p>
            <a:fld id="{5770CDB4-CE95-47E8-9429-7F1140DD9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19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0CDB4-CE95-47E8-9429-7F1140DD923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309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E2375-F1B1-284C-A827-B0E603FDBDD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350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8E2375-F1B1-284C-A827-B0E603FDBDD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652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65AC3-39BA-432E-A0EF-D9173D314D1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76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0CDB4-CE95-47E8-9429-7F1140DD923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945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0CDB4-CE95-47E8-9429-7F1140DD923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700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065D2-1105-1DA4-92BA-FCED4C95A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8E1C48-EBD9-E27D-FC09-1E7D5BA8E8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54B321-C5EC-8384-EC71-B91676B1AE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61159-3FBD-4343-2383-47DD07F924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0CDB4-CE95-47E8-9429-7F1140DD923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3982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0CDB4-CE95-47E8-9429-7F1140DD923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5833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28826-9FF9-4A20-2EAD-DFB507AC7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A52736-B783-80B9-3E15-8C0D336D4F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BDE31B-9FFF-2DDB-1656-60F729D206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DF1052-98EF-50F7-7B88-59981CE8F4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0CDB4-CE95-47E8-9429-7F1140DD923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3541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C6016-DE2F-CB03-D0AD-B26A5CAA8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5E13EB-2CF7-B28E-D309-E98647E6A9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26E644-2427-1692-40BD-8344375D53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D58B48-BC10-7AB4-874B-DB23E51137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0CDB4-CE95-47E8-9429-7F1140DD923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9562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25406-82E2-1F72-8BDA-35840AC69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FA32C3-821A-A501-7B5C-B4547934C1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FBC1A5-9D98-4D76-B14D-B9FD6BB98B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6F3DD5-0F59-4BE8-17B7-1EAE6A9281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0CDB4-CE95-47E8-9429-7F1140DD923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3725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707E4-954C-0ECA-4634-548A3514F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61D762-FD56-7653-2FDF-91B78F784F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7DC54E-EFEA-E1B3-DD84-AFDF3ECB03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896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B6B47A-6F16-E769-220F-DC3798A0A1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0CDB4-CE95-47E8-9429-7F1140DD923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4198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7230D-6CC5-956E-CBA0-95DF7F947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FDD7D3-CEA8-C55B-74D8-7C79007CBA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75C4FC-7CF6-C699-3132-C2D89C8955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9620"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D410EC-1287-EFAB-8050-78AC309E04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0CDB4-CE95-47E8-9429-7F1140DD923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1309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67100-BB03-EA16-CFAA-B01043419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5D92F5-369A-5706-7ADB-EDD81D3160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9DD6EF-7DFA-E211-7DC3-48CD8DBD43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174AB9-8B8F-914A-55BA-3FEDD8C11B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0CDB4-CE95-47E8-9429-7F1140DD923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6190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F5380-3304-1F21-DA50-387D20D94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D8B1B2-BDF6-46A2-F4F3-BFF583A321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BE53D4-8953-6AE6-B2C2-EBAA0D15E1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B4200C-2B4A-B3A0-8F8A-57F67B1919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0CDB4-CE95-47E8-9429-7F1140DD923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2563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44166-2655-1DE3-D491-9203E4F2B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6077EB-D352-B437-6583-6FE0270772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D738A2-29FE-56DC-4B71-BE2A8418C3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28F93-8513-066F-8185-5AA45B5A59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0CDB4-CE95-47E8-9429-7F1140DD923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92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63EBC-0E3F-F9BB-6FA2-FB991BAF0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6EB32A-2A5C-6B57-7CF5-B77D4BF830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141656-9A68-7C34-4610-8C4F1163B7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0AC6E1-6003-1454-5760-069B7D3618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0CDB4-CE95-47E8-9429-7F1140DD923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2035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AEFD7-4B7C-93DE-9B19-E8F55CF20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29C179-6F2A-D241-D244-94D3A58B75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3A760B-7BFA-9912-31AB-3CF6E69E27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1A493A-498F-557A-C1C2-9EBEF928C7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0CDB4-CE95-47E8-9429-7F1140DD923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1346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AE938-B4BC-5353-AB31-DEC725EFB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61988A-5B1C-1D76-20EE-E14041EF2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D3DD6F-8E25-E64E-CC98-35D5135024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C7B3D5-7FAF-6C8C-7227-150805C139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0CDB4-CE95-47E8-9429-7F1140DD923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52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70295-4AAE-8E23-4FAE-84E023CE0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E21FDF-0247-7B35-D374-66782A0B37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7448C5-C685-94A9-3110-A52B7B0966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8949EC-6447-1214-5AFC-893A2519EF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0CDB4-CE95-47E8-9429-7F1140DD923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2844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23FEE-C548-E364-4D55-353C36CE8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0F1D65-1B83-8537-926F-48B5980A0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92B3E2-CFC9-B3EA-EB84-F03A7DBE24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FDFDED-162F-C04C-2AEA-38FC4E65C0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0CDB4-CE95-47E8-9429-7F1140DD923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3613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0CDB4-CE95-47E8-9429-7F1140DD923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0154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BDC9D-00B5-CFFC-E277-B5F3C12EF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E00973-DEAC-C0E8-C3A0-F8147A7B22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C6DD88-0C3E-9423-67E6-1C9170E960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9620"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7F1F98-D027-33A5-10D2-9D4EC01E03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0CDB4-CE95-47E8-9429-7F1140DD923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0156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A1522-3762-D597-6313-1FA9F190C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A4C05A-DE38-F4C0-5C40-E2EFBD4C81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813BA1-B269-1A55-AB6F-B09CB6FE24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A45C3F-1BEC-27D0-43E1-E462EA339C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0CDB4-CE95-47E8-9429-7F1140DD923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588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852" y="582032"/>
            <a:ext cx="10177669" cy="12498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03853" y="2149929"/>
            <a:ext cx="10177671" cy="3815443"/>
          </a:xfr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lvl1pPr>
            <a:lvl2pPr marL="685783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lvl2pPr>
            <a:lvl3pPr marL="1142971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3pPr>
            <a:lvl4pPr marL="1600160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4pPr>
            <a:lvl5pPr marL="2057349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5pPr>
          </a:lstStyle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Edit Master text styles</a:t>
            </a:r>
          </a:p>
          <a:p>
            <a:pPr marL="685783" marR="0" lvl="1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2971" marR="0" lvl="2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160" marR="0" lvl="3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349" marR="0" lvl="4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6467B6-195B-48D0-A073-7B05C13435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454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852" y="587476"/>
            <a:ext cx="10177669" cy="12498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003853" y="2160688"/>
            <a:ext cx="5015948" cy="3777468"/>
          </a:xfr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lvl1pPr>
            <a:lvl2pPr marL="685783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lvl2pPr>
            <a:lvl3pPr marL="1142971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3pPr>
            <a:lvl4pPr marL="1600160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4pPr>
            <a:lvl5pPr marL="2057349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5pPr>
          </a:lstStyle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Edit Master text styles</a:t>
            </a:r>
          </a:p>
          <a:p>
            <a:pPr marL="685783" marR="0" lvl="1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2971" marR="0" lvl="2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160" marR="0" lvl="3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349" marR="0" lvl="4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1" y="2160689"/>
            <a:ext cx="5009321" cy="3777469"/>
          </a:xfr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lvl1pPr>
            <a:lvl2pPr marL="685783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lvl2pPr>
            <a:lvl3pPr marL="1142971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3pPr>
            <a:lvl4pPr marL="1600160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4pPr>
            <a:lvl5pPr marL="2057349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5pPr>
          </a:lstStyle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Edit Master text styles</a:t>
            </a:r>
          </a:p>
          <a:p>
            <a:pPr marL="685783" marR="0" lvl="1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2971" marR="0" lvl="2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160" marR="0" lvl="3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349" marR="0" lvl="4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5C435B-54B9-4E03-9014-2C40E8B662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827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0479" y="2137552"/>
            <a:ext cx="4987096" cy="7439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137552"/>
            <a:ext cx="5015948" cy="7439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F3381D4-B015-4A74-9E6E-CDE64AC85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852" y="603448"/>
            <a:ext cx="10177669" cy="12498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7F1FA5C-8269-4DAF-9850-D364D731001C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1003853" y="3085747"/>
            <a:ext cx="5015948" cy="2863297"/>
          </a:xfr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lvl1pPr>
            <a:lvl2pPr marL="685783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lvl2pPr>
            <a:lvl3pPr marL="1142971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3pPr>
            <a:lvl4pPr marL="1600160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4pPr>
            <a:lvl5pPr marL="2057349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5pPr>
          </a:lstStyle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Edit Master text styles</a:t>
            </a:r>
          </a:p>
          <a:p>
            <a:pPr marL="685783" marR="0" lvl="1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2971" marR="0" lvl="2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160" marR="0" lvl="3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349" marR="0" lvl="4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4BE900A-4EBA-4C11-9300-DAD637DDD4E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1" y="3085745"/>
            <a:ext cx="5009321" cy="2863298"/>
          </a:xfr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lvl1pPr>
            <a:lvl2pPr marL="685783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lvl2pPr>
            <a:lvl3pPr marL="1142971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3pPr>
            <a:lvl4pPr marL="1600160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4pPr>
            <a:lvl5pPr marL="2057349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lvl5pPr>
          </a:lstStyle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Edit Master text styles</a:t>
            </a:r>
          </a:p>
          <a:p>
            <a:pPr marL="685783" marR="0" lvl="1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2971" marR="0" lvl="2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160" marR="0" lvl="3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349" marR="0" lvl="4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FC7834-2453-465B-8BE9-CA490CC2E7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83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5916" y="600981"/>
            <a:ext cx="3776109" cy="122946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600984"/>
            <a:ext cx="6012896" cy="5311699"/>
          </a:xfrm>
        </p:spPr>
        <p:txBody>
          <a:bodyPr>
            <a:normAutofit/>
          </a:bodyPr>
          <a:lstStyle>
            <a:lvl1pPr marL="228594" marR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 sz="2400"/>
            </a:lvl1pPr>
            <a:lvl2pPr marL="685783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 sz="2000"/>
            </a:lvl2pPr>
            <a:lvl3pPr marL="1142971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 sz="1800"/>
            </a:lvl3pPr>
            <a:lvl4pPr marL="1600160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 sz="1600"/>
            </a:lvl4pPr>
            <a:lvl5pPr marL="2057349" marR="0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DCCD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Edit Master text styles</a:t>
            </a:r>
          </a:p>
          <a:p>
            <a:pPr marL="685783" marR="0" lvl="1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›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2971" marR="0" lvl="2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160" marR="0" lvl="3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349" marR="0" lvl="4" indent="-228594" algn="l" defTabSz="914377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DCCD5"/>
              </a:buClr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5916" y="2149421"/>
            <a:ext cx="3776109" cy="3763260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8ED91B-33A7-44D8-BE78-D2E3DFBC89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234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852" y="603804"/>
            <a:ext cx="10177669" cy="12498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EB5CE2-198E-47F3-9024-FAE6E5190E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65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6AB654-5F1A-450A-B21D-BC068F9BCC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998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92AA1C-559F-444F-8E99-A000C0EC9F69}"/>
              </a:ext>
            </a:extLst>
          </p:cNvPr>
          <p:cNvSpPr/>
          <p:nvPr userDrawn="1"/>
        </p:nvSpPr>
        <p:spPr>
          <a:xfrm>
            <a:off x="5431810" y="0"/>
            <a:ext cx="6760191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1000"/>
              </a:spcBef>
            </a:pPr>
            <a:endParaRPr lang="en-US" sz="1400" b="1">
              <a:solidFill>
                <a:schemeClr val="tx1"/>
              </a:solidFill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3B70C91-087B-45E6-B9A3-3A6504BBD99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2514" y="1501255"/>
            <a:ext cx="5063319" cy="4510585"/>
          </a:xfr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</p:spPr>
        <p:txBody>
          <a:bodyPr anchor="ctr">
            <a:norm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*REQUIRED* Click icon to </a:t>
            </a:r>
            <a:br>
              <a:rPr lang="en-US"/>
            </a:br>
            <a:r>
              <a:rPr lang="en-US"/>
              <a:t>insert photo (this text will not appear </a:t>
            </a:r>
            <a:br>
              <a:rPr lang="en-US"/>
            </a:br>
            <a:r>
              <a:rPr lang="en-US"/>
              <a:t>in presentation mode)</a:t>
            </a:r>
          </a:p>
        </p:txBody>
      </p:sp>
    </p:spTree>
    <p:extLst>
      <p:ext uri="{BB962C8B-B14F-4D97-AF65-F5344CB8AC3E}">
        <p14:creationId xmlns:p14="http://schemas.microsoft.com/office/powerpoint/2010/main" val="2114861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38BD08B-D887-424D-8D86-06B4E6E0650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845859" y="0"/>
            <a:ext cx="8346141" cy="6858000"/>
          </a:xfr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en-US"/>
              <a:t>*REQUIRED*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pic>
        <p:nvPicPr>
          <p:cNvPr id="5" name="Picture 4" descr="A picture containing object, clock, sitting, computer&#10;&#10;Description automatically generated">
            <a:extLst>
              <a:ext uri="{FF2B5EF4-FFF2-40B4-BE49-F238E27FC236}">
                <a16:creationId xmlns:a16="http://schemas.microsoft.com/office/drawing/2014/main" id="{E0FE51C2-0CD6-46BC-87B6-765E1629E2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14" y="593538"/>
            <a:ext cx="2172823" cy="35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521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Dark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523D8C-2E8B-40DA-9F4A-85F642D64D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reeform 27">
            <a:extLst>
              <a:ext uri="{FF2B5EF4-FFF2-40B4-BE49-F238E27FC236}">
                <a16:creationId xmlns:a16="http://schemas.microsoft.com/office/drawing/2014/main" id="{84C02D66-3C2C-48DA-9457-10C7141220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76459" y="5505451"/>
            <a:ext cx="439084" cy="442912"/>
          </a:xfrm>
          <a:custGeom>
            <a:avLst/>
            <a:gdLst>
              <a:gd name="T0" fmla="*/ 160 w 160"/>
              <a:gd name="T1" fmla="*/ 80 h 160"/>
              <a:gd name="T2" fmla="*/ 80 w 160"/>
              <a:gd name="T3" fmla="*/ 0 h 160"/>
              <a:gd name="T4" fmla="*/ 0 w 160"/>
              <a:gd name="T5" fmla="*/ 80 h 160"/>
              <a:gd name="T6" fmla="*/ 80 w 160"/>
              <a:gd name="T7" fmla="*/ 160 h 160"/>
              <a:gd name="T8" fmla="*/ 160 w 160"/>
              <a:gd name="T9" fmla="*/ 80 h 160"/>
              <a:gd name="T10" fmla="*/ 8 w 160"/>
              <a:gd name="T11" fmla="*/ 80 h 160"/>
              <a:gd name="T12" fmla="*/ 80 w 160"/>
              <a:gd name="T13" fmla="*/ 8 h 160"/>
              <a:gd name="T14" fmla="*/ 152 w 160"/>
              <a:gd name="T15" fmla="*/ 80 h 160"/>
              <a:gd name="T16" fmla="*/ 80 w 160"/>
              <a:gd name="T17" fmla="*/ 152 h 160"/>
              <a:gd name="T18" fmla="*/ 8 w 160"/>
              <a:gd name="T19" fmla="*/ 80 h 160"/>
              <a:gd name="T20" fmla="*/ 83 w 160"/>
              <a:gd name="T21" fmla="*/ 118 h 160"/>
              <a:gd name="T22" fmla="*/ 105 w 160"/>
              <a:gd name="T23" fmla="*/ 95 h 160"/>
              <a:gd name="T24" fmla="*/ 105 w 160"/>
              <a:gd name="T25" fmla="*/ 89 h 160"/>
              <a:gd name="T26" fmla="*/ 100 w 160"/>
              <a:gd name="T27" fmla="*/ 89 h 160"/>
              <a:gd name="T28" fmla="*/ 84 w 160"/>
              <a:gd name="T29" fmla="*/ 105 h 160"/>
              <a:gd name="T30" fmla="*/ 84 w 160"/>
              <a:gd name="T31" fmla="*/ 45 h 160"/>
              <a:gd name="T32" fmla="*/ 80 w 160"/>
              <a:gd name="T33" fmla="*/ 41 h 160"/>
              <a:gd name="T34" fmla="*/ 76 w 160"/>
              <a:gd name="T35" fmla="*/ 45 h 160"/>
              <a:gd name="T36" fmla="*/ 76 w 160"/>
              <a:gd name="T37" fmla="*/ 105 h 160"/>
              <a:gd name="T38" fmla="*/ 60 w 160"/>
              <a:gd name="T39" fmla="*/ 89 h 160"/>
              <a:gd name="T40" fmla="*/ 55 w 160"/>
              <a:gd name="T41" fmla="*/ 89 h 160"/>
              <a:gd name="T42" fmla="*/ 55 w 160"/>
              <a:gd name="T43" fmla="*/ 95 h 160"/>
              <a:gd name="T44" fmla="*/ 77 w 160"/>
              <a:gd name="T45" fmla="*/ 118 h 160"/>
              <a:gd name="T46" fmla="*/ 80 w 160"/>
              <a:gd name="T47" fmla="*/ 119 h 160"/>
              <a:gd name="T48" fmla="*/ 83 w 160"/>
              <a:gd name="T49" fmla="*/ 118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0" h="160">
                <a:moveTo>
                  <a:pt x="160" y="80"/>
                </a:moveTo>
                <a:cubicBezTo>
                  <a:pt x="160" y="36"/>
                  <a:pt x="124" y="0"/>
                  <a:pt x="80" y="0"/>
                </a:cubicBezTo>
                <a:cubicBezTo>
                  <a:pt x="36" y="0"/>
                  <a:pt x="0" y="36"/>
                  <a:pt x="0" y="80"/>
                </a:cubicBezTo>
                <a:cubicBezTo>
                  <a:pt x="0" y="124"/>
                  <a:pt x="36" y="160"/>
                  <a:pt x="80" y="160"/>
                </a:cubicBezTo>
                <a:cubicBezTo>
                  <a:pt x="124" y="160"/>
                  <a:pt x="160" y="124"/>
                  <a:pt x="160" y="80"/>
                </a:cubicBezTo>
                <a:close/>
                <a:moveTo>
                  <a:pt x="8" y="80"/>
                </a:moveTo>
                <a:cubicBezTo>
                  <a:pt x="8" y="40"/>
                  <a:pt x="40" y="8"/>
                  <a:pt x="80" y="8"/>
                </a:cubicBezTo>
                <a:cubicBezTo>
                  <a:pt x="120" y="8"/>
                  <a:pt x="152" y="40"/>
                  <a:pt x="152" y="80"/>
                </a:cubicBezTo>
                <a:cubicBezTo>
                  <a:pt x="152" y="120"/>
                  <a:pt x="120" y="152"/>
                  <a:pt x="80" y="152"/>
                </a:cubicBezTo>
                <a:cubicBezTo>
                  <a:pt x="40" y="152"/>
                  <a:pt x="8" y="120"/>
                  <a:pt x="8" y="80"/>
                </a:cubicBezTo>
                <a:close/>
                <a:moveTo>
                  <a:pt x="83" y="118"/>
                </a:moveTo>
                <a:cubicBezTo>
                  <a:pt x="105" y="95"/>
                  <a:pt x="105" y="95"/>
                  <a:pt x="105" y="95"/>
                </a:cubicBezTo>
                <a:cubicBezTo>
                  <a:pt x="107" y="94"/>
                  <a:pt x="107" y="91"/>
                  <a:pt x="105" y="89"/>
                </a:cubicBezTo>
                <a:cubicBezTo>
                  <a:pt x="104" y="88"/>
                  <a:pt x="101" y="88"/>
                  <a:pt x="100" y="89"/>
                </a:cubicBezTo>
                <a:cubicBezTo>
                  <a:pt x="84" y="105"/>
                  <a:pt x="84" y="105"/>
                  <a:pt x="84" y="105"/>
                </a:cubicBezTo>
                <a:cubicBezTo>
                  <a:pt x="84" y="45"/>
                  <a:pt x="84" y="45"/>
                  <a:pt x="84" y="45"/>
                </a:cubicBezTo>
                <a:cubicBezTo>
                  <a:pt x="84" y="43"/>
                  <a:pt x="82" y="41"/>
                  <a:pt x="80" y="41"/>
                </a:cubicBezTo>
                <a:cubicBezTo>
                  <a:pt x="78" y="41"/>
                  <a:pt x="76" y="43"/>
                  <a:pt x="76" y="45"/>
                </a:cubicBezTo>
                <a:cubicBezTo>
                  <a:pt x="76" y="105"/>
                  <a:pt x="76" y="105"/>
                  <a:pt x="76" y="105"/>
                </a:cubicBezTo>
                <a:cubicBezTo>
                  <a:pt x="60" y="89"/>
                  <a:pt x="60" y="89"/>
                  <a:pt x="60" y="89"/>
                </a:cubicBezTo>
                <a:cubicBezTo>
                  <a:pt x="59" y="88"/>
                  <a:pt x="56" y="88"/>
                  <a:pt x="55" y="89"/>
                </a:cubicBezTo>
                <a:cubicBezTo>
                  <a:pt x="53" y="91"/>
                  <a:pt x="53" y="94"/>
                  <a:pt x="55" y="95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8" y="118"/>
                  <a:pt x="79" y="119"/>
                  <a:pt x="80" y="119"/>
                </a:cubicBezTo>
                <a:cubicBezTo>
                  <a:pt x="81" y="119"/>
                  <a:pt x="82" y="118"/>
                  <a:pt x="83" y="1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F3D003-5DED-4EF9-97EA-70394ED1AA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12192000" cy="5505451"/>
          </a:xfrm>
        </p:spPr>
        <p:txBody>
          <a:bodyPr anchor="ctr">
            <a:normAutofit/>
          </a:bodyPr>
          <a:lstStyle>
            <a:lvl1pPr algn="ctr">
              <a:defRPr sz="8800" b="1">
                <a:solidFill>
                  <a:schemeClr val="bg2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Divider</a:t>
            </a:r>
          </a:p>
          <a:p>
            <a:pPr lvl="0"/>
            <a:r>
              <a:rPr lang="en-US"/>
              <a:t>Slide</a:t>
            </a:r>
          </a:p>
        </p:txBody>
      </p:sp>
    </p:spTree>
    <p:extLst>
      <p:ext uri="{BB962C8B-B14F-4D97-AF65-F5344CB8AC3E}">
        <p14:creationId xmlns:p14="http://schemas.microsoft.com/office/powerpoint/2010/main" val="2215866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523D8C-2E8B-40DA-9F4A-85F642D64D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reeform 27">
            <a:extLst>
              <a:ext uri="{FF2B5EF4-FFF2-40B4-BE49-F238E27FC236}">
                <a16:creationId xmlns:a16="http://schemas.microsoft.com/office/drawing/2014/main" id="{84C02D66-3C2C-48DA-9457-10C7141220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876459" y="5505451"/>
            <a:ext cx="439084" cy="442912"/>
          </a:xfrm>
          <a:custGeom>
            <a:avLst/>
            <a:gdLst>
              <a:gd name="T0" fmla="*/ 160 w 160"/>
              <a:gd name="T1" fmla="*/ 80 h 160"/>
              <a:gd name="T2" fmla="*/ 80 w 160"/>
              <a:gd name="T3" fmla="*/ 0 h 160"/>
              <a:gd name="T4" fmla="*/ 0 w 160"/>
              <a:gd name="T5" fmla="*/ 80 h 160"/>
              <a:gd name="T6" fmla="*/ 80 w 160"/>
              <a:gd name="T7" fmla="*/ 160 h 160"/>
              <a:gd name="T8" fmla="*/ 160 w 160"/>
              <a:gd name="T9" fmla="*/ 80 h 160"/>
              <a:gd name="T10" fmla="*/ 8 w 160"/>
              <a:gd name="T11" fmla="*/ 80 h 160"/>
              <a:gd name="T12" fmla="*/ 80 w 160"/>
              <a:gd name="T13" fmla="*/ 8 h 160"/>
              <a:gd name="T14" fmla="*/ 152 w 160"/>
              <a:gd name="T15" fmla="*/ 80 h 160"/>
              <a:gd name="T16" fmla="*/ 80 w 160"/>
              <a:gd name="T17" fmla="*/ 152 h 160"/>
              <a:gd name="T18" fmla="*/ 8 w 160"/>
              <a:gd name="T19" fmla="*/ 80 h 160"/>
              <a:gd name="T20" fmla="*/ 83 w 160"/>
              <a:gd name="T21" fmla="*/ 118 h 160"/>
              <a:gd name="T22" fmla="*/ 105 w 160"/>
              <a:gd name="T23" fmla="*/ 95 h 160"/>
              <a:gd name="T24" fmla="*/ 105 w 160"/>
              <a:gd name="T25" fmla="*/ 89 h 160"/>
              <a:gd name="T26" fmla="*/ 100 w 160"/>
              <a:gd name="T27" fmla="*/ 89 h 160"/>
              <a:gd name="T28" fmla="*/ 84 w 160"/>
              <a:gd name="T29" fmla="*/ 105 h 160"/>
              <a:gd name="T30" fmla="*/ 84 w 160"/>
              <a:gd name="T31" fmla="*/ 45 h 160"/>
              <a:gd name="T32" fmla="*/ 80 w 160"/>
              <a:gd name="T33" fmla="*/ 41 h 160"/>
              <a:gd name="T34" fmla="*/ 76 w 160"/>
              <a:gd name="T35" fmla="*/ 45 h 160"/>
              <a:gd name="T36" fmla="*/ 76 w 160"/>
              <a:gd name="T37" fmla="*/ 105 h 160"/>
              <a:gd name="T38" fmla="*/ 60 w 160"/>
              <a:gd name="T39" fmla="*/ 89 h 160"/>
              <a:gd name="T40" fmla="*/ 55 w 160"/>
              <a:gd name="T41" fmla="*/ 89 h 160"/>
              <a:gd name="T42" fmla="*/ 55 w 160"/>
              <a:gd name="T43" fmla="*/ 95 h 160"/>
              <a:gd name="T44" fmla="*/ 77 w 160"/>
              <a:gd name="T45" fmla="*/ 118 h 160"/>
              <a:gd name="T46" fmla="*/ 80 w 160"/>
              <a:gd name="T47" fmla="*/ 119 h 160"/>
              <a:gd name="T48" fmla="*/ 83 w 160"/>
              <a:gd name="T49" fmla="*/ 118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0" h="160">
                <a:moveTo>
                  <a:pt x="160" y="80"/>
                </a:moveTo>
                <a:cubicBezTo>
                  <a:pt x="160" y="36"/>
                  <a:pt x="124" y="0"/>
                  <a:pt x="80" y="0"/>
                </a:cubicBezTo>
                <a:cubicBezTo>
                  <a:pt x="36" y="0"/>
                  <a:pt x="0" y="36"/>
                  <a:pt x="0" y="80"/>
                </a:cubicBezTo>
                <a:cubicBezTo>
                  <a:pt x="0" y="124"/>
                  <a:pt x="36" y="160"/>
                  <a:pt x="80" y="160"/>
                </a:cubicBezTo>
                <a:cubicBezTo>
                  <a:pt x="124" y="160"/>
                  <a:pt x="160" y="124"/>
                  <a:pt x="160" y="80"/>
                </a:cubicBezTo>
                <a:close/>
                <a:moveTo>
                  <a:pt x="8" y="80"/>
                </a:moveTo>
                <a:cubicBezTo>
                  <a:pt x="8" y="40"/>
                  <a:pt x="40" y="8"/>
                  <a:pt x="80" y="8"/>
                </a:cubicBezTo>
                <a:cubicBezTo>
                  <a:pt x="120" y="8"/>
                  <a:pt x="152" y="40"/>
                  <a:pt x="152" y="80"/>
                </a:cubicBezTo>
                <a:cubicBezTo>
                  <a:pt x="152" y="120"/>
                  <a:pt x="120" y="152"/>
                  <a:pt x="80" y="152"/>
                </a:cubicBezTo>
                <a:cubicBezTo>
                  <a:pt x="40" y="152"/>
                  <a:pt x="8" y="120"/>
                  <a:pt x="8" y="80"/>
                </a:cubicBezTo>
                <a:close/>
                <a:moveTo>
                  <a:pt x="83" y="118"/>
                </a:moveTo>
                <a:cubicBezTo>
                  <a:pt x="105" y="95"/>
                  <a:pt x="105" y="95"/>
                  <a:pt x="105" y="95"/>
                </a:cubicBezTo>
                <a:cubicBezTo>
                  <a:pt x="107" y="94"/>
                  <a:pt x="107" y="91"/>
                  <a:pt x="105" y="89"/>
                </a:cubicBezTo>
                <a:cubicBezTo>
                  <a:pt x="104" y="88"/>
                  <a:pt x="101" y="88"/>
                  <a:pt x="100" y="89"/>
                </a:cubicBezTo>
                <a:cubicBezTo>
                  <a:pt x="84" y="105"/>
                  <a:pt x="84" y="105"/>
                  <a:pt x="84" y="105"/>
                </a:cubicBezTo>
                <a:cubicBezTo>
                  <a:pt x="84" y="45"/>
                  <a:pt x="84" y="45"/>
                  <a:pt x="84" y="45"/>
                </a:cubicBezTo>
                <a:cubicBezTo>
                  <a:pt x="84" y="43"/>
                  <a:pt x="82" y="41"/>
                  <a:pt x="80" y="41"/>
                </a:cubicBezTo>
                <a:cubicBezTo>
                  <a:pt x="78" y="41"/>
                  <a:pt x="76" y="43"/>
                  <a:pt x="76" y="45"/>
                </a:cubicBezTo>
                <a:cubicBezTo>
                  <a:pt x="76" y="105"/>
                  <a:pt x="76" y="105"/>
                  <a:pt x="76" y="105"/>
                </a:cubicBezTo>
                <a:cubicBezTo>
                  <a:pt x="60" y="89"/>
                  <a:pt x="60" y="89"/>
                  <a:pt x="60" y="89"/>
                </a:cubicBezTo>
                <a:cubicBezTo>
                  <a:pt x="59" y="88"/>
                  <a:pt x="56" y="88"/>
                  <a:pt x="55" y="89"/>
                </a:cubicBezTo>
                <a:cubicBezTo>
                  <a:pt x="53" y="91"/>
                  <a:pt x="53" y="94"/>
                  <a:pt x="55" y="95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8" y="118"/>
                  <a:pt x="79" y="119"/>
                  <a:pt x="80" y="119"/>
                </a:cubicBezTo>
                <a:cubicBezTo>
                  <a:pt x="81" y="119"/>
                  <a:pt x="82" y="118"/>
                  <a:pt x="83" y="1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F3D003-5DED-4EF9-97EA-70394ED1AA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-1"/>
            <a:ext cx="12192000" cy="5505451"/>
          </a:xfrm>
          <a:noFill/>
        </p:spPr>
        <p:txBody>
          <a:bodyPr anchor="ctr">
            <a:normAutofit/>
          </a:bodyPr>
          <a:lstStyle>
            <a:lvl1pPr algn="ctr">
              <a:defRPr sz="8800" b="1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Divider</a:t>
            </a:r>
          </a:p>
          <a:p>
            <a:pPr lvl="0"/>
            <a:r>
              <a:rPr lang="en-US"/>
              <a:t>Slide</a:t>
            </a:r>
          </a:p>
        </p:txBody>
      </p:sp>
    </p:spTree>
    <p:extLst>
      <p:ext uri="{BB962C8B-B14F-4D97-AF65-F5344CB8AC3E}">
        <p14:creationId xmlns:p14="http://schemas.microsoft.com/office/powerpoint/2010/main" val="2295107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2 Blocks Staggered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733" y="946704"/>
            <a:ext cx="4057016" cy="1249845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6085842" y="568960"/>
            <a:ext cx="6106159" cy="400304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rgbClr val="D7D7D7"/>
                </a:solidFill>
              </a:defRPr>
            </a:lvl1pPr>
          </a:lstStyle>
          <a:p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3058160" y="4572000"/>
            <a:ext cx="5069840" cy="228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17153D-9F64-427B-A86A-225804AEA4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6949" y="2724150"/>
            <a:ext cx="3879851" cy="13195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769B21F-B1AB-4906-B012-180B362B194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597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Right - Large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9421" y="946702"/>
            <a:ext cx="4066580" cy="1810146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1016000" y="0"/>
            <a:ext cx="5080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DE29A0-63F1-4D48-BC54-639046B1B4F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A4EA838-01AE-42D3-A2E5-DA12D68066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09421" y="3155611"/>
            <a:ext cx="4066580" cy="238538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193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Large 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019175" y="946704"/>
            <a:ext cx="4067176" cy="2002975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5C20C475-CFD8-44C2-886A-7185769DC73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9963" y="1125538"/>
            <a:ext cx="5072863" cy="573246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4FCCF7-ED4F-407B-8223-E7B5234B683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9EFEDB9-3479-45FE-8C8E-D8EE7603C03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19175" y="3360762"/>
            <a:ext cx="3879851" cy="2253371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03151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Large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391" y="946704"/>
            <a:ext cx="4067176" cy="2120055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F52203-2C14-4717-BDF2-20F053042FF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7B713C3-2086-489D-AC25-4BB8AA218C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3852" y="3392054"/>
            <a:ext cx="3879851" cy="2519245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046583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Square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56526" y="872532"/>
            <a:ext cx="9155869" cy="1249845"/>
          </a:xfrm>
        </p:spPr>
        <p:txBody>
          <a:bodyPr anchor="b" anchorCtr="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70258" y="2566750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977219" y="2566750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52388" y="2566750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312753" y="2566750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EBA85C-AB37-413A-82D4-8708FF37044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0CD5ECE9-07F3-4245-84D9-BB509B0F9DB2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70257" y="4637541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74C235B5-7F90-46E0-A3AA-EB61192441D0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468549" y="2566750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Content Placeholder 14">
            <a:extLst>
              <a:ext uri="{FF2B5EF4-FFF2-40B4-BE49-F238E27FC236}">
                <a16:creationId xmlns:a16="http://schemas.microsoft.com/office/drawing/2014/main" id="{A2BF56E3-24FE-4090-AC43-F40809F9F0F3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2977219" y="4637541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25" name="Content Placeholder 14">
            <a:extLst>
              <a:ext uri="{FF2B5EF4-FFF2-40B4-BE49-F238E27FC236}">
                <a16:creationId xmlns:a16="http://schemas.microsoft.com/office/drawing/2014/main" id="{695DE721-A52E-435D-8CB6-736F09A01DF5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5152387" y="4637541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26" name="Content Placeholder 14">
            <a:extLst>
              <a:ext uri="{FF2B5EF4-FFF2-40B4-BE49-F238E27FC236}">
                <a16:creationId xmlns:a16="http://schemas.microsoft.com/office/drawing/2014/main" id="{0E3B311D-D4B0-4355-9B29-4458B22A9C8C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7312753" y="4637541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28" name="Content Placeholder 14">
            <a:extLst>
              <a:ext uri="{FF2B5EF4-FFF2-40B4-BE49-F238E27FC236}">
                <a16:creationId xmlns:a16="http://schemas.microsoft.com/office/drawing/2014/main" id="{4B108C69-1D3E-4E22-AFFE-2452F52BA1E6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9468549" y="4637541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5497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Square Images with Lon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56526" y="363571"/>
            <a:ext cx="9155869" cy="1249845"/>
          </a:xfrm>
        </p:spPr>
        <p:txBody>
          <a:bodyPr anchor="b" anchorCtr="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70258" y="2057791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977219" y="2057791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52388" y="2057791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312753" y="2057791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EBA85C-AB37-413A-82D4-8708FF37044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74C235B5-7F90-46E0-A3AA-EB61192441D0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468549" y="2057791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AD14062-DCD3-457F-ADE7-61D3396AC71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70257" y="4163264"/>
            <a:ext cx="1910483" cy="1477410"/>
          </a:xfrm>
        </p:spPr>
        <p:txBody>
          <a:bodyPr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22" name="Text Placeholder 28">
            <a:extLst>
              <a:ext uri="{FF2B5EF4-FFF2-40B4-BE49-F238E27FC236}">
                <a16:creationId xmlns:a16="http://schemas.microsoft.com/office/drawing/2014/main" id="{63333083-6A99-46DB-8CCC-8187855EAE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77219" y="4163264"/>
            <a:ext cx="1910483" cy="1477410"/>
          </a:xfrm>
        </p:spPr>
        <p:txBody>
          <a:bodyPr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44F99522-321B-4363-A069-25C6303706D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2387" y="4163264"/>
            <a:ext cx="1910483" cy="1477410"/>
          </a:xfrm>
        </p:spPr>
        <p:txBody>
          <a:bodyPr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1F22ECFE-7AB4-4E4E-B4C7-52FE812A1AB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12752" y="4163264"/>
            <a:ext cx="1910483" cy="1477410"/>
          </a:xfrm>
        </p:spPr>
        <p:txBody>
          <a:bodyPr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EA49336D-955A-44B0-A844-B9CE7E4D9CE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68548" y="4163264"/>
            <a:ext cx="1910483" cy="1477410"/>
          </a:xfrm>
        </p:spPr>
        <p:txBody>
          <a:bodyPr>
            <a:noAutofit/>
          </a:bodyPr>
          <a:lstStyle>
            <a:lvl1pPr>
              <a:defRPr sz="1200" b="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65565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Square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233897" y="629154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440857" y="629154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9616025" y="629154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EBA85C-AB37-413A-82D4-8708FF37044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0CD5ECE9-07F3-4245-84D9-BB509B0F9DB2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5233896" y="2699945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22" name="Content Placeholder 14">
            <a:extLst>
              <a:ext uri="{FF2B5EF4-FFF2-40B4-BE49-F238E27FC236}">
                <a16:creationId xmlns:a16="http://schemas.microsoft.com/office/drawing/2014/main" id="{A2BF56E3-24FE-4090-AC43-F40809F9F0F3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7440857" y="2699945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25" name="Content Placeholder 14">
            <a:extLst>
              <a:ext uri="{FF2B5EF4-FFF2-40B4-BE49-F238E27FC236}">
                <a16:creationId xmlns:a16="http://schemas.microsoft.com/office/drawing/2014/main" id="{695DE721-A52E-435D-8CB6-736F09A01DF5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9616025" y="2699945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58229408-3D06-4144-A425-EE850EF362B0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5233897" y="3588696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6F905C73-5E98-4078-ADCE-BBEC0940455F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7440857" y="3588696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7B303038-6C92-412A-820C-8A657567221C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9616025" y="3588696"/>
            <a:ext cx="1910483" cy="19110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Content Placeholder 14">
            <a:extLst>
              <a:ext uri="{FF2B5EF4-FFF2-40B4-BE49-F238E27FC236}">
                <a16:creationId xmlns:a16="http://schemas.microsoft.com/office/drawing/2014/main" id="{D493435B-1D13-438A-AC5C-9696AC3A43FF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5233896" y="5659487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23" name="Content Placeholder 14">
            <a:extLst>
              <a:ext uri="{FF2B5EF4-FFF2-40B4-BE49-F238E27FC236}">
                <a16:creationId xmlns:a16="http://schemas.microsoft.com/office/drawing/2014/main" id="{0B971219-3AF5-4174-9B4F-A3B2634EED07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7440857" y="5659487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24" name="Content Placeholder 14">
            <a:extLst>
              <a:ext uri="{FF2B5EF4-FFF2-40B4-BE49-F238E27FC236}">
                <a16:creationId xmlns:a16="http://schemas.microsoft.com/office/drawing/2014/main" id="{C70DFCD3-8364-43EE-B870-E5D10F04E9E7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9616025" y="5659487"/>
            <a:ext cx="1910483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3169CAD-F9B4-4D82-9804-A878E441F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852" y="724046"/>
            <a:ext cx="3214464" cy="1893843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16291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Square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EBA85C-AB37-413A-82D4-8708FF37044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3169CAD-F9B4-4D82-9804-A878E441F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29" y="746960"/>
            <a:ext cx="2468548" cy="231443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A25CAE34-78A9-4356-ACAD-9C92E9E86CCE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9791257" y="746960"/>
            <a:ext cx="1792716" cy="179329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Content Placeholder 14">
            <a:extLst>
              <a:ext uri="{FF2B5EF4-FFF2-40B4-BE49-F238E27FC236}">
                <a16:creationId xmlns:a16="http://schemas.microsoft.com/office/drawing/2014/main" id="{B8F8AFF1-CB92-439B-A952-E7A3D17563DF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9791255" y="2699945"/>
            <a:ext cx="1792719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F0CC05A5-E21B-4790-B789-E898A26E57EE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9791256" y="3706500"/>
            <a:ext cx="1792717" cy="179329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7" name="Content Placeholder 14">
            <a:extLst>
              <a:ext uri="{FF2B5EF4-FFF2-40B4-BE49-F238E27FC236}">
                <a16:creationId xmlns:a16="http://schemas.microsoft.com/office/drawing/2014/main" id="{0F45FB0C-86A8-48FA-858B-184C9BD2EB05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9791255" y="5659487"/>
            <a:ext cx="1792719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40" name="Picture Placeholder 8">
            <a:extLst>
              <a:ext uri="{FF2B5EF4-FFF2-40B4-BE49-F238E27FC236}">
                <a16:creationId xmlns:a16="http://schemas.microsoft.com/office/drawing/2014/main" id="{66A2CEC2-528D-470E-AEE4-D3C4669D14BB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7705282" y="746960"/>
            <a:ext cx="1792716" cy="179329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1" name="Content Placeholder 14">
            <a:extLst>
              <a:ext uri="{FF2B5EF4-FFF2-40B4-BE49-F238E27FC236}">
                <a16:creationId xmlns:a16="http://schemas.microsoft.com/office/drawing/2014/main" id="{396D68DD-D066-41FA-9B37-1978963B453A}"/>
              </a:ext>
            </a:extLst>
          </p:cNvPr>
          <p:cNvSpPr>
            <a:spLocks noGrp="1"/>
          </p:cNvSpPr>
          <p:nvPr>
            <p:ph sz="quarter" idx="44" hasCustomPrompt="1"/>
          </p:nvPr>
        </p:nvSpPr>
        <p:spPr>
          <a:xfrm>
            <a:off x="7705281" y="2699945"/>
            <a:ext cx="1792719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42" name="Picture Placeholder 8">
            <a:extLst>
              <a:ext uri="{FF2B5EF4-FFF2-40B4-BE49-F238E27FC236}">
                <a16:creationId xmlns:a16="http://schemas.microsoft.com/office/drawing/2014/main" id="{5DD49F02-150E-42C0-ACE8-45E82EB80F04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7705280" y="3706500"/>
            <a:ext cx="1792717" cy="179329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3" name="Content Placeholder 14">
            <a:extLst>
              <a:ext uri="{FF2B5EF4-FFF2-40B4-BE49-F238E27FC236}">
                <a16:creationId xmlns:a16="http://schemas.microsoft.com/office/drawing/2014/main" id="{D8052C8B-3681-4A13-91BE-EEFB3A619E93}"/>
              </a:ext>
            </a:extLst>
          </p:cNvPr>
          <p:cNvSpPr>
            <a:spLocks noGrp="1"/>
          </p:cNvSpPr>
          <p:nvPr>
            <p:ph sz="quarter" idx="46" hasCustomPrompt="1"/>
          </p:nvPr>
        </p:nvSpPr>
        <p:spPr>
          <a:xfrm>
            <a:off x="7705281" y="5659487"/>
            <a:ext cx="1792719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44" name="Picture Placeholder 8">
            <a:extLst>
              <a:ext uri="{FF2B5EF4-FFF2-40B4-BE49-F238E27FC236}">
                <a16:creationId xmlns:a16="http://schemas.microsoft.com/office/drawing/2014/main" id="{444C21B0-BAA8-48EB-A10D-E369B39105DD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619305" y="746960"/>
            <a:ext cx="1792716" cy="179329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5" name="Content Placeholder 14">
            <a:extLst>
              <a:ext uri="{FF2B5EF4-FFF2-40B4-BE49-F238E27FC236}">
                <a16:creationId xmlns:a16="http://schemas.microsoft.com/office/drawing/2014/main" id="{6F5C1A2E-CBF7-489E-9A4F-1E3922903A23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5619303" y="2699945"/>
            <a:ext cx="1792719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46" name="Picture Placeholder 8">
            <a:extLst>
              <a:ext uri="{FF2B5EF4-FFF2-40B4-BE49-F238E27FC236}">
                <a16:creationId xmlns:a16="http://schemas.microsoft.com/office/drawing/2014/main" id="{ACBC357B-C403-4A38-81F7-E0EEDF3FDA27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5619303" y="3706500"/>
            <a:ext cx="1792717" cy="179329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7" name="Content Placeholder 14">
            <a:extLst>
              <a:ext uri="{FF2B5EF4-FFF2-40B4-BE49-F238E27FC236}">
                <a16:creationId xmlns:a16="http://schemas.microsoft.com/office/drawing/2014/main" id="{5C4FF271-4E33-4894-ACEA-29452D72E0D0}"/>
              </a:ext>
            </a:extLst>
          </p:cNvPr>
          <p:cNvSpPr>
            <a:spLocks noGrp="1"/>
          </p:cNvSpPr>
          <p:nvPr>
            <p:ph sz="quarter" idx="50" hasCustomPrompt="1"/>
          </p:nvPr>
        </p:nvSpPr>
        <p:spPr>
          <a:xfrm>
            <a:off x="5619303" y="5659487"/>
            <a:ext cx="1792719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48" name="Picture Placeholder 8">
            <a:extLst>
              <a:ext uri="{FF2B5EF4-FFF2-40B4-BE49-F238E27FC236}">
                <a16:creationId xmlns:a16="http://schemas.microsoft.com/office/drawing/2014/main" id="{E87EAF39-EBEE-4739-8A2D-FF977773B5F8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533326" y="746960"/>
            <a:ext cx="1792716" cy="179329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9" name="Content Placeholder 14">
            <a:extLst>
              <a:ext uri="{FF2B5EF4-FFF2-40B4-BE49-F238E27FC236}">
                <a16:creationId xmlns:a16="http://schemas.microsoft.com/office/drawing/2014/main" id="{11B5E6CF-B6B6-4AFD-B194-F082456AD1FF}"/>
              </a:ext>
            </a:extLst>
          </p:cNvPr>
          <p:cNvSpPr>
            <a:spLocks noGrp="1"/>
          </p:cNvSpPr>
          <p:nvPr>
            <p:ph sz="quarter" idx="52" hasCustomPrompt="1"/>
          </p:nvPr>
        </p:nvSpPr>
        <p:spPr>
          <a:xfrm>
            <a:off x="3533325" y="2699945"/>
            <a:ext cx="1792719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  <p:sp>
        <p:nvSpPr>
          <p:cNvPr id="50" name="Picture Placeholder 8">
            <a:extLst>
              <a:ext uri="{FF2B5EF4-FFF2-40B4-BE49-F238E27FC236}">
                <a16:creationId xmlns:a16="http://schemas.microsoft.com/office/drawing/2014/main" id="{CCCACF2E-D5C2-4903-8A08-F186369C9446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3533324" y="3706500"/>
            <a:ext cx="1792717" cy="179329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51" name="Content Placeholder 14">
            <a:extLst>
              <a:ext uri="{FF2B5EF4-FFF2-40B4-BE49-F238E27FC236}">
                <a16:creationId xmlns:a16="http://schemas.microsoft.com/office/drawing/2014/main" id="{400CA790-2C21-4B0B-81C1-3523DF7E7A34}"/>
              </a:ext>
            </a:extLst>
          </p:cNvPr>
          <p:cNvSpPr>
            <a:spLocks noGrp="1"/>
          </p:cNvSpPr>
          <p:nvPr>
            <p:ph sz="quarter" idx="54" hasCustomPrompt="1"/>
          </p:nvPr>
        </p:nvSpPr>
        <p:spPr>
          <a:xfrm>
            <a:off x="3533325" y="5659487"/>
            <a:ext cx="1792719" cy="56936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1">
                <a:solidFill>
                  <a:schemeClr val="tx1"/>
                </a:solidFill>
                <a:latin typeface="+mj-lt"/>
              </a:defRPr>
            </a:lvl1pPr>
            <a:lvl2pPr>
              <a:defRPr sz="1051" b="1">
                <a:solidFill>
                  <a:schemeClr val="accent1"/>
                </a:solidFill>
              </a:defRPr>
            </a:lvl2pPr>
            <a:lvl3pPr>
              <a:defRPr sz="1051" b="1">
                <a:solidFill>
                  <a:schemeClr val="accent1"/>
                </a:solidFill>
              </a:defRPr>
            </a:lvl3pPr>
            <a:lvl4pPr>
              <a:defRPr sz="1051" b="1">
                <a:solidFill>
                  <a:schemeClr val="accent1"/>
                </a:solidFill>
              </a:defRPr>
            </a:lvl4pPr>
            <a:lvl5pPr>
              <a:defRPr sz="1051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Name, Title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6380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9133840" y="0"/>
            <a:ext cx="3058159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6085840" y="3413760"/>
            <a:ext cx="3048000" cy="34442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6085840" y="0"/>
            <a:ext cx="3048000" cy="34137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819E5A-5222-4CE7-B446-19672E8A6A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A606557-5974-4B3B-B554-621664B2C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391" y="946704"/>
            <a:ext cx="4067176" cy="2120055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43CD060-4B36-4BA5-9422-11AA82201F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3852" y="3392054"/>
            <a:ext cx="3879851" cy="2519245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10343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3 Image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6085840" y="0"/>
            <a:ext cx="6106160" cy="34137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6085840" y="3413760"/>
            <a:ext cx="3048000" cy="344424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 hasCustomPrompt="1"/>
          </p:nvPr>
        </p:nvSpPr>
        <p:spPr>
          <a:xfrm>
            <a:off x="9133840" y="3413760"/>
            <a:ext cx="3058160" cy="344424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C13411-F8D1-44EC-AF4D-40953232F3A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7D9957A-6A99-4B06-A04D-FC36140D6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391" y="946704"/>
            <a:ext cx="4067176" cy="2120055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A974210-0FF5-4C25-923E-EA6BE68A202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3852" y="3392054"/>
            <a:ext cx="3879851" cy="2519245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27283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6071623" y="3413760"/>
            <a:ext cx="3058155" cy="344424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17B1E8-B8D4-4ACC-AB78-455BA996032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912F67D-36EF-416D-A3B2-F0DB4EA9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391" y="946704"/>
            <a:ext cx="4067176" cy="2120055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38D5E58-E546-4A14-96AA-06B9AE938D2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3852" y="3392054"/>
            <a:ext cx="3879851" cy="2519245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37D27DF3-AF72-4375-996B-3023F3A9236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133839" y="0"/>
            <a:ext cx="3058155" cy="341376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3DE49E69-046C-4A19-8730-8EA5E7BCA0D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133839" y="3413760"/>
            <a:ext cx="3054095" cy="344424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9A724A00-B570-4D69-B59D-06FF7A3FCF0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071623" y="0"/>
            <a:ext cx="3058155" cy="341376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</p:spTree>
    <p:extLst>
      <p:ext uri="{BB962C8B-B14F-4D97-AF65-F5344CB8AC3E}">
        <p14:creationId xmlns:p14="http://schemas.microsoft.com/office/powerpoint/2010/main" val="10732135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ircle Photos with Brief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003852" y="370294"/>
            <a:ext cx="10177669" cy="1249845"/>
          </a:xfrm>
        </p:spPr>
        <p:txBody>
          <a:bodyPr anchor="b" anchorCtr="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438472" y="2399411"/>
            <a:ext cx="1080000" cy="108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782295" y="2399411"/>
            <a:ext cx="1080000" cy="108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25403" y="2399411"/>
            <a:ext cx="1080000" cy="108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2094649" y="2399411"/>
            <a:ext cx="1080000" cy="108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E0391E-1FD6-42D4-8603-2E7B4E82A487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0" name="Text Placeholder 38">
            <a:extLst>
              <a:ext uri="{FF2B5EF4-FFF2-40B4-BE49-F238E27FC236}">
                <a16:creationId xmlns:a16="http://schemas.microsoft.com/office/drawing/2014/main" id="{96BB090F-2466-471B-BFA8-53E28B51A81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87886" y="3812676"/>
            <a:ext cx="1781175" cy="1882775"/>
          </a:xfrm>
        </p:spPr>
        <p:txBody>
          <a:bodyPr>
            <a:normAutofit/>
          </a:bodyPr>
          <a:lstStyle>
            <a:lvl1pPr algn="ctr">
              <a:defRPr sz="1100"/>
            </a:lvl1pPr>
            <a:lvl2pPr algn="ctr">
              <a:defRPr sz="1100"/>
            </a:lvl2pPr>
            <a:lvl3pPr algn="ctr">
              <a:defRPr sz="1100"/>
            </a:lvl3pPr>
            <a:lvl4pPr algn="ctr">
              <a:defRPr sz="1100"/>
            </a:lvl4pPr>
            <a:lvl5pPr algn="ctr">
              <a:defRPr sz="11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41" name="Text Placeholder 38">
            <a:extLst>
              <a:ext uri="{FF2B5EF4-FFF2-40B4-BE49-F238E27FC236}">
                <a16:creationId xmlns:a16="http://schemas.microsoft.com/office/drawing/2014/main" id="{84D01D62-0D75-496A-8D39-09500BA274A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431709" y="3813357"/>
            <a:ext cx="1781175" cy="1882775"/>
          </a:xfrm>
        </p:spPr>
        <p:txBody>
          <a:bodyPr>
            <a:normAutofit/>
          </a:bodyPr>
          <a:lstStyle>
            <a:lvl1pPr algn="ctr">
              <a:defRPr sz="1100"/>
            </a:lvl1pPr>
            <a:lvl2pPr algn="ctr">
              <a:defRPr sz="1100"/>
            </a:lvl2pPr>
            <a:lvl3pPr algn="ctr">
              <a:defRPr sz="1100"/>
            </a:lvl3pPr>
            <a:lvl4pPr algn="ctr">
              <a:defRPr sz="1100"/>
            </a:lvl4pPr>
            <a:lvl5pPr algn="ctr">
              <a:defRPr sz="11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42" name="Text Placeholder 38">
            <a:extLst>
              <a:ext uri="{FF2B5EF4-FFF2-40B4-BE49-F238E27FC236}">
                <a16:creationId xmlns:a16="http://schemas.microsoft.com/office/drawing/2014/main" id="{F746F8E9-06CF-4028-846F-D3CDF1F4A0F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783457" y="3813357"/>
            <a:ext cx="1781175" cy="1882775"/>
          </a:xfrm>
        </p:spPr>
        <p:txBody>
          <a:bodyPr>
            <a:normAutofit/>
          </a:bodyPr>
          <a:lstStyle>
            <a:lvl1pPr algn="ctr">
              <a:defRPr sz="1100"/>
            </a:lvl1pPr>
            <a:lvl2pPr algn="ctr">
              <a:defRPr sz="1100"/>
            </a:lvl2pPr>
            <a:lvl3pPr algn="ctr">
              <a:defRPr sz="1100"/>
            </a:lvl3pPr>
            <a:lvl4pPr algn="ctr">
              <a:defRPr sz="1100"/>
            </a:lvl4pPr>
            <a:lvl5pPr algn="ctr">
              <a:defRPr sz="11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29" name="Text Placeholder 38">
            <a:extLst>
              <a:ext uri="{FF2B5EF4-FFF2-40B4-BE49-F238E27FC236}">
                <a16:creationId xmlns:a16="http://schemas.microsoft.com/office/drawing/2014/main" id="{F05C58FF-1FE6-4C71-8463-BEECE98942F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744062" y="3812676"/>
            <a:ext cx="1781175" cy="1882775"/>
          </a:xfrm>
        </p:spPr>
        <p:txBody>
          <a:bodyPr>
            <a:normAutofit/>
          </a:bodyPr>
          <a:lstStyle>
            <a:lvl1pPr algn="ctr">
              <a:defRPr sz="1100"/>
            </a:lvl1pPr>
            <a:lvl2pPr algn="ctr">
              <a:defRPr sz="1100"/>
            </a:lvl2pPr>
            <a:lvl3pPr algn="ctr">
              <a:defRPr sz="1100"/>
            </a:lvl3pPr>
            <a:lvl4pPr algn="ctr">
              <a:defRPr sz="1100"/>
            </a:lvl4pPr>
            <a:lvl5pPr algn="ctr">
              <a:defRPr sz="11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20624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Right - Two Blocks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0312" y="3429002"/>
            <a:ext cx="4885689" cy="3428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841" y="946702"/>
            <a:ext cx="4079681" cy="1769202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0E9354BC-A38D-49AC-B33C-37DBC74E764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10312" y="2"/>
            <a:ext cx="4885689" cy="3428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B1D169-2724-4FD3-8015-463BF8AB22A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A9D8E24-030E-4417-BB5C-76E4A3A44A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01840" y="3169779"/>
            <a:ext cx="4079680" cy="3026306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72628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Circle Photos with Text and Background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E10B58E-1BDA-4DC5-812F-F1A7F9995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288" y="550598"/>
            <a:ext cx="9980337" cy="1249845"/>
          </a:xfrm>
        </p:spPr>
        <p:txBody>
          <a:bodyPr anchor="b" anchorCtr="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D6606D77-A67F-4ADB-949F-66533FC0A31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774359" y="2163172"/>
            <a:ext cx="1853639" cy="1850923"/>
          </a:xfrm>
          <a:prstGeom prst="ellipse">
            <a:avLst/>
          </a:prstGeom>
          <a:solidFill>
            <a:schemeClr val="bg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C770B54F-55A3-402D-9B0F-DAC6DBC6E07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022894" y="2163172"/>
            <a:ext cx="1853639" cy="1850923"/>
          </a:xfrm>
          <a:prstGeom prst="ellipse">
            <a:avLst/>
          </a:prstGeom>
          <a:solidFill>
            <a:schemeClr val="bg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FA92C845-76C4-4C4C-8B69-9ACEC630DA4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67473" y="2163172"/>
            <a:ext cx="1853639" cy="1850923"/>
          </a:xfrm>
          <a:prstGeom prst="ellipse">
            <a:avLst/>
          </a:prstGeom>
          <a:solidFill>
            <a:schemeClr val="bg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0" name="Picture Placeholder 4">
            <a:extLst>
              <a:ext uri="{FF2B5EF4-FFF2-40B4-BE49-F238E27FC236}">
                <a16:creationId xmlns:a16="http://schemas.microsoft.com/office/drawing/2014/main" id="{377DF013-4263-46B2-845A-C06F744B5B06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519965" y="2163172"/>
            <a:ext cx="1853639" cy="1850923"/>
          </a:xfrm>
          <a:prstGeom prst="ellipse">
            <a:avLst/>
          </a:prstGeom>
          <a:solidFill>
            <a:schemeClr val="bg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F597EA-B5A5-48F4-89AC-CC7BBB03044C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1" y="6356352"/>
            <a:ext cx="1003852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38">
            <a:extLst>
              <a:ext uri="{FF2B5EF4-FFF2-40B4-BE49-F238E27FC236}">
                <a16:creationId xmlns:a16="http://schemas.microsoft.com/office/drawing/2014/main" id="{D0024B53-DFBD-4ECF-9EAE-E1E1C270B6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757365" y="4376143"/>
            <a:ext cx="1781175" cy="1882775"/>
          </a:xfrm>
        </p:spPr>
        <p:txBody>
          <a:bodyPr>
            <a:normAutofit/>
          </a:bodyPr>
          <a:lstStyle>
            <a:lvl1pPr algn="ctr">
              <a:defRPr sz="1100">
                <a:solidFill>
                  <a:schemeClr val="bg2"/>
                </a:solidFill>
              </a:defRPr>
            </a:lvl1pPr>
            <a:lvl2pPr algn="ctr">
              <a:defRPr sz="1100"/>
            </a:lvl2pPr>
            <a:lvl3pPr algn="ctr">
              <a:defRPr sz="1100"/>
            </a:lvl3pPr>
            <a:lvl4pPr algn="ctr">
              <a:defRPr sz="1100"/>
            </a:lvl4pPr>
            <a:lvl5pPr algn="ctr">
              <a:defRPr sz="11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11" name="Text Placeholder 38">
            <a:extLst>
              <a:ext uri="{FF2B5EF4-FFF2-40B4-BE49-F238E27FC236}">
                <a16:creationId xmlns:a16="http://schemas.microsoft.com/office/drawing/2014/main" id="{F9B5FD3E-BA77-4650-AB68-D8C44BF13B5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87886" y="4376143"/>
            <a:ext cx="1781175" cy="1882775"/>
          </a:xfrm>
        </p:spPr>
        <p:txBody>
          <a:bodyPr>
            <a:normAutofit/>
          </a:bodyPr>
          <a:lstStyle>
            <a:lvl1pPr algn="ctr">
              <a:defRPr sz="1100">
                <a:solidFill>
                  <a:schemeClr val="bg2"/>
                </a:solidFill>
              </a:defRPr>
            </a:lvl1pPr>
            <a:lvl2pPr algn="ctr">
              <a:defRPr sz="1100"/>
            </a:lvl2pPr>
            <a:lvl3pPr algn="ctr">
              <a:defRPr sz="1100"/>
            </a:lvl3pPr>
            <a:lvl4pPr algn="ctr">
              <a:defRPr sz="1100"/>
            </a:lvl4pPr>
            <a:lvl5pPr algn="ctr">
              <a:defRPr sz="11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12" name="Text Placeholder 38">
            <a:extLst>
              <a:ext uri="{FF2B5EF4-FFF2-40B4-BE49-F238E27FC236}">
                <a16:creationId xmlns:a16="http://schemas.microsoft.com/office/drawing/2014/main" id="{C92D60A7-6AC2-476B-85F2-D77CB5789D3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431709" y="4376824"/>
            <a:ext cx="1781175" cy="1882775"/>
          </a:xfrm>
        </p:spPr>
        <p:txBody>
          <a:bodyPr>
            <a:normAutofit/>
          </a:bodyPr>
          <a:lstStyle>
            <a:lvl1pPr algn="ctr">
              <a:defRPr sz="1100">
                <a:solidFill>
                  <a:schemeClr val="bg2"/>
                </a:solidFill>
              </a:defRPr>
            </a:lvl1pPr>
            <a:lvl2pPr algn="ctr">
              <a:defRPr sz="1100"/>
            </a:lvl2pPr>
            <a:lvl3pPr algn="ctr">
              <a:defRPr sz="1100"/>
            </a:lvl3pPr>
            <a:lvl4pPr algn="ctr">
              <a:defRPr sz="1100"/>
            </a:lvl4pPr>
            <a:lvl5pPr algn="ctr">
              <a:defRPr sz="11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  <p:sp>
        <p:nvSpPr>
          <p:cNvPr id="13" name="Text Placeholder 38">
            <a:extLst>
              <a:ext uri="{FF2B5EF4-FFF2-40B4-BE49-F238E27FC236}">
                <a16:creationId xmlns:a16="http://schemas.microsoft.com/office/drawing/2014/main" id="{E4D14BAF-BBA6-472C-8106-972F8A5E6FC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783457" y="4376824"/>
            <a:ext cx="1781175" cy="1882775"/>
          </a:xfrm>
        </p:spPr>
        <p:txBody>
          <a:bodyPr>
            <a:normAutofit/>
          </a:bodyPr>
          <a:lstStyle>
            <a:lvl1pPr algn="ctr">
              <a:defRPr sz="1100">
                <a:solidFill>
                  <a:schemeClr val="bg2"/>
                </a:solidFill>
              </a:defRPr>
            </a:lvl1pPr>
            <a:lvl2pPr algn="ctr">
              <a:defRPr sz="1100"/>
            </a:lvl2pPr>
            <a:lvl3pPr algn="ctr">
              <a:defRPr sz="1100"/>
            </a:lvl3pPr>
            <a:lvl4pPr algn="ctr">
              <a:defRPr sz="1100"/>
            </a:lvl4pPr>
            <a:lvl5pPr algn="ctr">
              <a:defRPr sz="11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25465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Stagg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332" y="3444240"/>
            <a:ext cx="4057016" cy="3413760"/>
          </a:xfrm>
        </p:spPr>
        <p:txBody>
          <a:bodyPr anchor="ctr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3037840" y="0"/>
            <a:ext cx="3058160" cy="34442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6085840" y="3444240"/>
            <a:ext cx="3048000" cy="34137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133840" y="3444240"/>
            <a:ext cx="3048000" cy="34137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insert photo (this text will not appear in presentation mode)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B5C2248-71C6-4907-86BB-94F087D908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94551" y="0"/>
            <a:ext cx="4137556" cy="3429000"/>
          </a:xfrm>
        </p:spPr>
        <p:txBody>
          <a:bodyPr anchor="ctr" anchorCtr="0"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42793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Right - Narrow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1016000" y="0"/>
            <a:ext cx="305816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BA3C448-7127-4C1F-83F9-532BB7FF5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7300" y="789710"/>
            <a:ext cx="6114221" cy="1406839"/>
          </a:xfrm>
        </p:spPr>
        <p:txBody>
          <a:bodyPr anchor="b" anchorCtr="0"/>
          <a:lstStyle/>
          <a:p>
            <a:r>
              <a:rPr lang="en-US"/>
              <a:t>Click to edit Master title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76545C7-52B4-48BA-8325-AE6ADF326ED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67300" y="2597728"/>
            <a:ext cx="6114221" cy="3470564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721403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Title Above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8825" y="946704"/>
            <a:ext cx="4067176" cy="12498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2028825" y="3429000"/>
            <a:ext cx="4067176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A2D9993-96B7-4F61-8127-49372BACA4F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97919" y="1206010"/>
            <a:ext cx="3879851" cy="5016776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348153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Narrow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6237" y="946704"/>
            <a:ext cx="5991417" cy="1249845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8124823" y="0"/>
            <a:ext cx="406717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anchor="ctr">
            <a:noAutofit/>
          </a:bodyPr>
          <a:lstStyle>
            <a:lvl1pPr marL="0" marR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2"/>
                </a:solidFill>
              </a:defRPr>
            </a:lvl1pPr>
          </a:lstStyle>
          <a:p>
            <a:pPr marL="0" marR="0" lvl="0" indent="0" algn="ctr" defTabSz="914296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5011AF5-4E5D-4C3C-86E8-9F3CA954AA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3852" y="2769251"/>
            <a:ext cx="5991416" cy="3249413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70508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Heading with Bloc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5FE9F0-BA58-4BBD-AE85-AB147AA6B7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287AE1ED-33FF-4C21-9E2D-A9D2A44177A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1" y="-30480"/>
            <a:ext cx="6085840" cy="68884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anchor="ctr">
            <a:noAutofit/>
          </a:bodyPr>
          <a:lstStyle>
            <a:lvl1pPr algn="ctr">
              <a:lnSpc>
                <a:spcPct val="100000"/>
              </a:lnSpc>
              <a:defRPr sz="2000" i="0">
                <a:solidFill>
                  <a:schemeClr val="bg2"/>
                </a:solidFill>
              </a:defRPr>
            </a:lvl1pPr>
          </a:lstStyle>
          <a:p>
            <a:r>
              <a:rPr lang="en-US"/>
              <a:t>*OPTIONAL* Click icon to insert photo </a:t>
            </a:r>
            <a:br>
              <a:rPr lang="en-US"/>
            </a:br>
            <a:r>
              <a:rPr lang="en-US"/>
              <a:t>(this text will not appear in presentation mode)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DCE877B-ADBD-47CC-9DCB-676BF6E95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971" y="1175303"/>
            <a:ext cx="10146612" cy="1647411"/>
          </a:xfrm>
          <a:effectLst>
            <a:outerShdw blurRad="139700" dist="50800" dir="5400000" algn="t" rotWithShape="0">
              <a:prstClr val="black">
                <a:alpha val="14000"/>
              </a:prstClr>
            </a:outerShdw>
          </a:effectLst>
        </p:spPr>
        <p:txBody>
          <a:bodyPr/>
          <a:lstStyle>
            <a:lvl1pPr>
              <a:defRPr sz="12000" b="1" i="0">
                <a:solidFill>
                  <a:schemeClr val="accent1"/>
                </a:solidFill>
                <a:latin typeface="+mj-lt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C7EA147-7124-4592-947A-9072059DFD2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03852" y="3429000"/>
            <a:ext cx="4141355" cy="2535072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 </a:t>
            </a:r>
            <a:r>
              <a:rPr lang="en-US" err="1"/>
              <a:t>mauris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374950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EDCE42-A267-46CD-ABF2-A11D906236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07A530-64AB-4D9E-8E0E-7F298B086FA8}"/>
              </a:ext>
            </a:extLst>
          </p:cNvPr>
          <p:cNvSpPr/>
          <p:nvPr userDrawn="1"/>
        </p:nvSpPr>
        <p:spPr>
          <a:xfrm>
            <a:off x="1227693" y="740231"/>
            <a:ext cx="10964307" cy="6117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3744CC5F-1AF2-44A3-A943-755E519DB23C}"/>
              </a:ext>
            </a:extLst>
          </p:cNvPr>
          <p:cNvSpPr/>
          <p:nvPr userDrawn="1"/>
        </p:nvSpPr>
        <p:spPr>
          <a:xfrm rot="16200000" flipH="1" flipV="1">
            <a:off x="1901819" y="1209340"/>
            <a:ext cx="1068080" cy="914400"/>
          </a:xfrm>
          <a:custGeom>
            <a:avLst/>
            <a:gdLst>
              <a:gd name="connsiteX0" fmla="*/ 0 w 1068080"/>
              <a:gd name="connsiteY0" fmla="*/ 914400 h 914400"/>
              <a:gd name="connsiteX1" fmla="*/ 0 w 1068080"/>
              <a:gd name="connsiteY1" fmla="*/ 0 h 914400"/>
              <a:gd name="connsiteX2" fmla="*/ 914400 w 1068080"/>
              <a:gd name="connsiteY2" fmla="*/ 0 h 914400"/>
              <a:gd name="connsiteX3" fmla="*/ 914400 w 1068080"/>
              <a:gd name="connsiteY3" fmla="*/ 760720 h 914400"/>
              <a:gd name="connsiteX4" fmla="*/ 1068080 w 1068080"/>
              <a:gd name="connsiteY4" fmla="*/ 914400 h 914400"/>
              <a:gd name="connsiteX5" fmla="*/ 914400 w 1068080"/>
              <a:gd name="connsiteY5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808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760720"/>
                </a:lnTo>
                <a:lnTo>
                  <a:pt x="1068080" y="914400"/>
                </a:lnTo>
                <a:lnTo>
                  <a:pt x="914400" y="914400"/>
                </a:lnTo>
                <a:close/>
              </a:path>
            </a:pathLst>
          </a:custGeom>
          <a:solidFill>
            <a:schemeClr val="accent1"/>
          </a:solidFill>
          <a:ln w="6350">
            <a:noFill/>
          </a:ln>
          <a:effectLst>
            <a:outerShdw blurRad="508000" dist="2540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n-US" sz="1800"/>
          </a:p>
        </p:txBody>
      </p:sp>
      <p:pic>
        <p:nvPicPr>
          <p:cNvPr id="7" name="Graphic 6" descr="Open quotation mark">
            <a:extLst>
              <a:ext uri="{FF2B5EF4-FFF2-40B4-BE49-F238E27FC236}">
                <a16:creationId xmlns:a16="http://schemas.microsoft.com/office/drawing/2014/main" id="{53568F02-B8B7-44B8-AFF8-E4738BE3FE3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78659" y="1132500"/>
            <a:ext cx="914400" cy="914400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6525A204-8618-4E43-B2D4-09CBB9C809D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8657" y="2986692"/>
            <a:ext cx="9233315" cy="1807947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9C20D9C-30E0-4378-AE4D-0625BF5BAC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78659" y="5235160"/>
            <a:ext cx="4285664" cy="998537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7685446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Gre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EDCE42-A267-46CD-ABF2-A11D906236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07A530-64AB-4D9E-8E0E-7F298B086FA8}"/>
              </a:ext>
            </a:extLst>
          </p:cNvPr>
          <p:cNvSpPr/>
          <p:nvPr userDrawn="1"/>
        </p:nvSpPr>
        <p:spPr>
          <a:xfrm>
            <a:off x="1227693" y="740231"/>
            <a:ext cx="10964307" cy="6117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3744CC5F-1AF2-44A3-A943-755E519DB23C}"/>
              </a:ext>
            </a:extLst>
          </p:cNvPr>
          <p:cNvSpPr/>
          <p:nvPr userDrawn="1"/>
        </p:nvSpPr>
        <p:spPr>
          <a:xfrm rot="16200000" flipH="1" flipV="1">
            <a:off x="1901819" y="1209340"/>
            <a:ext cx="1068080" cy="914400"/>
          </a:xfrm>
          <a:custGeom>
            <a:avLst/>
            <a:gdLst>
              <a:gd name="connsiteX0" fmla="*/ 0 w 1068080"/>
              <a:gd name="connsiteY0" fmla="*/ 914400 h 914400"/>
              <a:gd name="connsiteX1" fmla="*/ 0 w 1068080"/>
              <a:gd name="connsiteY1" fmla="*/ 0 h 914400"/>
              <a:gd name="connsiteX2" fmla="*/ 914400 w 1068080"/>
              <a:gd name="connsiteY2" fmla="*/ 0 h 914400"/>
              <a:gd name="connsiteX3" fmla="*/ 914400 w 1068080"/>
              <a:gd name="connsiteY3" fmla="*/ 760720 h 914400"/>
              <a:gd name="connsiteX4" fmla="*/ 1068080 w 1068080"/>
              <a:gd name="connsiteY4" fmla="*/ 914400 h 914400"/>
              <a:gd name="connsiteX5" fmla="*/ 914400 w 1068080"/>
              <a:gd name="connsiteY5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8080" h="914400">
                <a:moveTo>
                  <a:pt x="0" y="914400"/>
                </a:moveTo>
                <a:lnTo>
                  <a:pt x="0" y="0"/>
                </a:lnTo>
                <a:lnTo>
                  <a:pt x="914400" y="0"/>
                </a:lnTo>
                <a:lnTo>
                  <a:pt x="914400" y="760720"/>
                </a:lnTo>
                <a:lnTo>
                  <a:pt x="1068080" y="914400"/>
                </a:lnTo>
                <a:lnTo>
                  <a:pt x="914400" y="914400"/>
                </a:lnTo>
                <a:close/>
              </a:path>
            </a:pathLst>
          </a:custGeom>
          <a:solidFill>
            <a:schemeClr val="accent1"/>
          </a:solidFill>
          <a:ln w="6350">
            <a:noFill/>
          </a:ln>
          <a:effectLst>
            <a:outerShdw blurRad="508000" dist="2540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n-US" sz="1800"/>
          </a:p>
        </p:txBody>
      </p:sp>
      <p:pic>
        <p:nvPicPr>
          <p:cNvPr id="7" name="Graphic 6" descr="Open quotation mark">
            <a:extLst>
              <a:ext uri="{FF2B5EF4-FFF2-40B4-BE49-F238E27FC236}">
                <a16:creationId xmlns:a16="http://schemas.microsoft.com/office/drawing/2014/main" id="{53568F02-B8B7-44B8-AFF8-E4738BE3FE3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78659" y="1132500"/>
            <a:ext cx="914400" cy="914400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6525A204-8618-4E43-B2D4-09CBB9C809D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78657" y="2986692"/>
            <a:ext cx="9233315" cy="1807947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Cras </a:t>
            </a:r>
            <a:r>
              <a:rPr lang="en-US" err="1"/>
              <a:t>volutpat</a:t>
            </a:r>
            <a:r>
              <a:rPr lang="en-US"/>
              <a:t> vestibulum.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A98849E3-096E-4208-8CC8-C34296CD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78659" y="5235160"/>
            <a:ext cx="4285664" cy="998537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4274904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4E89130-46DD-4D27-B764-E36966867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26" y="1015634"/>
            <a:ext cx="2779755" cy="2743566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CFA13D58-9B92-4269-BFB0-4891231F7213}"/>
              </a:ext>
            </a:extLst>
          </p:cNvPr>
          <p:cNvSpPr>
            <a:spLocks noGrp="1"/>
          </p:cNvSpPr>
          <p:nvPr>
            <p:ph type="media" sz="quarter" idx="16" hasCustomPrompt="1"/>
          </p:nvPr>
        </p:nvSpPr>
        <p:spPr>
          <a:xfrm>
            <a:off x="3698241" y="601902"/>
            <a:ext cx="7909617" cy="565419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r>
              <a:rPr lang="en-US"/>
              <a:t>Click icon to insert video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08FA19-28B5-4BB6-9153-2F0A0ECE854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2509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09600" y="7620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66400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582389"/>
            <a:ext cx="10177669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3" y="2150286"/>
            <a:ext cx="10177671" cy="37933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352485-EC98-40BC-8A75-FB0358A46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6356352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b="1">
                <a:solidFill>
                  <a:schemeClr val="tx1"/>
                </a:solidFill>
              </a:defRPr>
            </a:lvl1pPr>
          </a:lstStyle>
          <a:p>
            <a:fld id="{0969892B-6FB2-445D-B6A4-8332FBFF14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978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8" r:id="rId28"/>
    <p:sldLayoutId id="2147483749" r:id="rId29"/>
    <p:sldLayoutId id="2147483750" r:id="rId30"/>
    <p:sldLayoutId id="2147483751" r:id="rId31"/>
    <p:sldLayoutId id="2147483752" r:id="rId32"/>
    <p:sldLayoutId id="2147483753" r:id="rId33"/>
  </p:sldLayoutIdLst>
  <p:hf hdr="0" ftr="0" dt="0"/>
  <p:txStyles>
    <p:titleStyle>
      <a:lvl1pPr algn="l" defTabSz="914296" rtl="0" eaLnBrk="1" latinLnBrk="0" hangingPunct="1">
        <a:lnSpc>
          <a:spcPct val="100000"/>
        </a:lnSpc>
        <a:spcBef>
          <a:spcPct val="0"/>
        </a:spcBef>
        <a:buNone/>
        <a:defRPr sz="3600" b="1" i="0" kern="1200" spc="0" baseline="0">
          <a:solidFill>
            <a:schemeClr val="tx1"/>
          </a:solidFill>
          <a:latin typeface="+mj-lt"/>
          <a:ea typeface="Montserrat" charset="0"/>
          <a:cs typeface="Montserrat" charset="0"/>
        </a:defRPr>
      </a:lvl1pPr>
    </p:titleStyle>
    <p:bodyStyle>
      <a:lvl1pPr marL="0" indent="0" algn="l" defTabSz="91429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296" rtl="0" eaLnBrk="1" latinLnBrk="0" hangingPunct="1">
        <a:lnSpc>
          <a:spcPct val="100000"/>
        </a:lnSpc>
        <a:spcBef>
          <a:spcPts val="499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296" rtl="0" eaLnBrk="1" latinLnBrk="0" hangingPunct="1">
        <a:lnSpc>
          <a:spcPct val="100000"/>
        </a:lnSpc>
        <a:spcBef>
          <a:spcPts val="499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296" rtl="0" eaLnBrk="1" latinLnBrk="0" hangingPunct="1">
        <a:lnSpc>
          <a:spcPct val="100000"/>
        </a:lnSpc>
        <a:spcBef>
          <a:spcPts val="499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296" rtl="0" eaLnBrk="1" latinLnBrk="0" hangingPunct="1">
        <a:lnSpc>
          <a:spcPct val="100000"/>
        </a:lnSpc>
        <a:spcBef>
          <a:spcPts val="499"/>
        </a:spcBef>
        <a:buFont typeface="Arial" panose="020B0604020202020204" pitchFamily="34" charset="0"/>
        <a:buNone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312" indent="-228574" algn="l" defTabSz="9142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60" indent="-228574" algn="l" defTabSz="9142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06" indent="-228574" algn="l" defTabSz="9142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54" indent="-228574" algn="l" defTabSz="9142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7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6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4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90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8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85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32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79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3840">
          <p15:clr>
            <a:srgbClr val="F26B43"/>
          </p15:clr>
        </p15:guide>
        <p15:guide id="1" orient="horz" pos="2160">
          <p15:clr>
            <a:srgbClr val="F26B43"/>
          </p15:clr>
        </p15:guide>
        <p15:guide id="14" orient="horz" pos="346">
          <p15:clr>
            <a:srgbClr val="F26B43"/>
          </p15:clr>
        </p15:guide>
        <p15:guide id="27" orient="horz" pos="3952">
          <p15:clr>
            <a:srgbClr val="F26B43"/>
          </p15:clr>
        </p15:guide>
        <p15:guide id="28" pos="643">
          <p15:clr>
            <a:srgbClr val="F26B43"/>
          </p15:clr>
        </p15:guide>
        <p15:guide id="29" pos="7039">
          <p15:clr>
            <a:srgbClr val="F26B43"/>
          </p15:clr>
        </p15:guide>
        <p15:guide id="44">
          <p15:clr>
            <a:srgbClr val="F26B43"/>
          </p15:clr>
        </p15:guide>
        <p15:guide id="45" pos="7680">
          <p15:clr>
            <a:srgbClr val="F26B43"/>
          </p15:clr>
        </p15:guide>
        <p15:guide id="46" orient="horz">
          <p15:clr>
            <a:srgbClr val="F26B43"/>
          </p15:clr>
        </p15:guide>
        <p15:guide id="47" orient="horz" pos="4320">
          <p15:clr>
            <a:srgbClr val="F26B43"/>
          </p15:clr>
        </p15:guide>
        <p15:guide id="48" pos="1277">
          <p15:clr>
            <a:srgbClr val="F26B43"/>
          </p15:clr>
        </p15:guide>
        <p15:guide id="51" orient="horz" pos="709">
          <p15:clr>
            <a:srgbClr val="F26B43"/>
          </p15:clr>
        </p15:guide>
        <p15:guide id="52" pos="191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ty of Rochester NH | Rochester NH">
            <a:extLst>
              <a:ext uri="{FF2B5EF4-FFF2-40B4-BE49-F238E27FC236}">
                <a16:creationId xmlns:a16="http://schemas.microsoft.com/office/drawing/2014/main" id="{A95F7A2D-FC7E-CC59-F1C3-65CB66429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853" y="4424353"/>
            <a:ext cx="2276076" cy="227607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74C467C-EE78-47D7-A83D-DCA68F5B40E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03853" y="265663"/>
            <a:ext cx="10168975" cy="2135188"/>
          </a:xfrm>
        </p:spPr>
        <p:txBody>
          <a:bodyPr anchor="b"/>
          <a:lstStyle/>
          <a:p>
            <a:r>
              <a:rPr lang="en-US" sz="6400" dirty="0"/>
              <a:t>City of Rochester, NH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8739EE6C-CD44-4ECE-B027-1C396444DEF1}"/>
              </a:ext>
            </a:extLst>
          </p:cNvPr>
          <p:cNvSpPr txBox="1">
            <a:spLocks/>
          </p:cNvSpPr>
          <p:nvPr/>
        </p:nvSpPr>
        <p:spPr>
          <a:xfrm>
            <a:off x="1019173" y="2669718"/>
            <a:ext cx="10153653" cy="1610356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chemeClr val="tx1"/>
                </a:solidFill>
                <a:latin typeface="+mj-lt"/>
                <a:ea typeface="Montserrat" charset="0"/>
                <a:cs typeface="Montserrat" charset="0"/>
              </a:defRPr>
            </a:lvl1pPr>
          </a:lstStyle>
          <a:p>
            <a:pPr defTabSz="914296">
              <a:lnSpc>
                <a:spcPct val="114000"/>
              </a:lnSpc>
              <a:spcAft>
                <a:spcPts val="600"/>
              </a:spcAft>
              <a:defRPr/>
            </a:pPr>
            <a:r>
              <a:rPr lang="en-US" sz="2400" dirty="0">
                <a:solidFill>
                  <a:srgbClr val="3DCCD5"/>
                </a:solidFill>
                <a:latin typeface="Arial"/>
              </a:rPr>
              <a:t>FY 2027 Water and Sewer Rate Study</a:t>
            </a:r>
          </a:p>
          <a:p>
            <a:pPr defTabSz="914296">
              <a:lnSpc>
                <a:spcPct val="114000"/>
              </a:lnSpc>
              <a:spcAft>
                <a:spcPts val="600"/>
              </a:spcAft>
              <a:defRPr/>
            </a:pPr>
            <a:r>
              <a:rPr lang="en-US" sz="2400" dirty="0">
                <a:solidFill>
                  <a:schemeClr val="accent1"/>
                </a:solidFill>
                <a:latin typeface="Arial"/>
              </a:rPr>
              <a:t>City Council Meeting</a:t>
            </a:r>
            <a:endParaRPr lang="en-US" sz="2400" dirty="0">
              <a:solidFill>
                <a:srgbClr val="3DCCD5"/>
              </a:solidFill>
              <a:latin typeface="Arial"/>
            </a:endParaRPr>
          </a:p>
          <a:p>
            <a:pPr defTabSz="914296">
              <a:lnSpc>
                <a:spcPct val="114000"/>
              </a:lnSpc>
              <a:spcAft>
                <a:spcPts val="600"/>
              </a:spcAft>
              <a:defRPr/>
            </a:pPr>
            <a:r>
              <a:rPr lang="en-US" sz="2400" dirty="0">
                <a:solidFill>
                  <a:srgbClr val="3DCCD5"/>
                </a:solidFill>
                <a:latin typeface="Arial"/>
              </a:rPr>
              <a:t>October 20</a:t>
            </a:r>
            <a:r>
              <a:rPr lang="en-US" sz="2400" dirty="0">
                <a:solidFill>
                  <a:schemeClr val="accent1"/>
                </a:solidFill>
                <a:latin typeface="Arial"/>
              </a:rPr>
              <a:t>, </a:t>
            </a:r>
            <a:r>
              <a:rPr lang="en-US" sz="2400" dirty="0">
                <a:solidFill>
                  <a:srgbClr val="3DCCD5"/>
                </a:solidFill>
                <a:latin typeface="Arial"/>
              </a:rPr>
              <a:t>2026</a:t>
            </a:r>
            <a:endParaRPr lang="en-US" sz="2400" dirty="0">
              <a:solidFill>
                <a:srgbClr val="FF0000"/>
              </a:solidFill>
              <a:latin typeface="Arial"/>
            </a:endParaRPr>
          </a:p>
        </p:txBody>
      </p:sp>
      <p:pic>
        <p:nvPicPr>
          <p:cNvPr id="7" name="Picture 6" descr="A picture containing object, clock, sitting, computer&#10;&#10;Description automatically generated">
            <a:extLst>
              <a:ext uri="{FF2B5EF4-FFF2-40B4-BE49-F238E27FC236}">
                <a16:creationId xmlns:a16="http://schemas.microsoft.com/office/drawing/2014/main" id="{A7C34D0B-6619-4E0C-BB7E-152A35FF22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641" y="5765488"/>
            <a:ext cx="2918336" cy="474011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9D15E54-333E-42B6-B521-DC9A835AF368}"/>
              </a:ext>
            </a:extLst>
          </p:cNvPr>
          <p:cNvCxnSpPr>
            <a:cxnSpLocks/>
          </p:cNvCxnSpPr>
          <p:nvPr/>
        </p:nvCxnSpPr>
        <p:spPr>
          <a:xfrm>
            <a:off x="1003853" y="2465315"/>
            <a:ext cx="1015365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594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CE9B8D-8801-4C69-BA5D-1EE4B520345E}"/>
              </a:ext>
            </a:extLst>
          </p:cNvPr>
          <p:cNvSpPr/>
          <p:nvPr/>
        </p:nvSpPr>
        <p:spPr>
          <a:xfrm>
            <a:off x="6011841" y="0"/>
            <a:ext cx="618016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E809977-ADDF-4352-9C62-6EA3B944A676}"/>
              </a:ext>
            </a:extLst>
          </p:cNvPr>
          <p:cNvSpPr txBox="1">
            <a:spLocks/>
          </p:cNvSpPr>
          <p:nvPr/>
        </p:nvSpPr>
        <p:spPr>
          <a:xfrm>
            <a:off x="925774" y="841275"/>
            <a:ext cx="3918076" cy="135822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23B4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solidFill>
                  <a:schemeClr val="accent1"/>
                </a:solidFill>
              </a:rPr>
              <a:t>Who is</a:t>
            </a:r>
          </a:p>
          <a:p>
            <a:r>
              <a:rPr lang="en-US" sz="4400">
                <a:solidFill>
                  <a:schemeClr val="accent1"/>
                </a:solidFill>
              </a:rPr>
              <a:t>Raftelis?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FC75B3-6BF7-4624-A341-180BD71F379A}"/>
              </a:ext>
            </a:extLst>
          </p:cNvPr>
          <p:cNvSpPr txBox="1"/>
          <p:nvPr/>
        </p:nvSpPr>
        <p:spPr>
          <a:xfrm>
            <a:off x="1008446" y="2605814"/>
            <a:ext cx="4225471" cy="1550031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2400" b="1">
                <a:solidFill>
                  <a:schemeClr val="tx2"/>
                </a:solidFill>
              </a:rPr>
              <a:t>The most experienced </a:t>
            </a:r>
            <a:br>
              <a:rPr lang="en-US" sz="2400" b="1">
                <a:solidFill>
                  <a:schemeClr val="tx2"/>
                </a:solidFill>
              </a:rPr>
            </a:br>
            <a:r>
              <a:rPr lang="en-US" sz="2400">
                <a:solidFill>
                  <a:schemeClr val="tx2"/>
                </a:solidFill>
              </a:rPr>
              <a:t>utility financial and management consulting practice in the nation.</a:t>
            </a:r>
            <a:endParaRPr lang="en-US" sz="1100">
              <a:solidFill>
                <a:schemeClr val="tx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AF7874-5AC8-417C-87BD-44B7FDF468B9}"/>
              </a:ext>
            </a:extLst>
          </p:cNvPr>
          <p:cNvSpPr txBox="1"/>
          <p:nvPr/>
        </p:nvSpPr>
        <p:spPr>
          <a:xfrm>
            <a:off x="7237863" y="535456"/>
            <a:ext cx="4028364" cy="5639355"/>
          </a:xfrm>
          <a:prstGeom prst="rect">
            <a:avLst/>
          </a:prstGeom>
          <a:noFill/>
        </p:spPr>
        <p:txBody>
          <a:bodyPr wrap="square" lIns="0" tIns="36000" rIns="0" bIns="3600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600" b="1">
                <a:solidFill>
                  <a:schemeClr val="accent1"/>
                </a:solidFill>
                <a:latin typeface="+mj-lt"/>
                <a:ea typeface="Open Sans Light" charset="0"/>
                <a:cs typeface="Open Sans Light" charset="0"/>
              </a:rPr>
              <a:t>Raftelis has provided financial/ organizational assistance for</a:t>
            </a:r>
          </a:p>
          <a:p>
            <a:pPr>
              <a:spcBef>
                <a:spcPts val="1000"/>
              </a:spcBef>
            </a:pPr>
            <a:r>
              <a:rPr lang="en-US" sz="4800">
                <a:solidFill>
                  <a:schemeClr val="bg2"/>
                </a:solidFill>
                <a:latin typeface="Arial Black" panose="020B0A04020102020204" pitchFamily="34" charset="0"/>
                <a:ea typeface="Open Sans Light" charset="0"/>
                <a:cs typeface="Open Sans Light" charset="0"/>
              </a:rPr>
              <a:t>1,700+</a:t>
            </a:r>
            <a:endParaRPr lang="en-US" sz="4800">
              <a:solidFill>
                <a:schemeClr val="bg2"/>
              </a:solidFill>
              <a:latin typeface="Arial Black" panose="020B0A04020102020204" pitchFamily="34" charset="0"/>
            </a:endParaRPr>
          </a:p>
          <a:p>
            <a:pPr>
              <a:lnSpc>
                <a:spcPct val="80000"/>
              </a:lnSpc>
              <a:spcBef>
                <a:spcPts val="1000"/>
              </a:spcBef>
            </a:pPr>
            <a:r>
              <a:rPr lang="en-US" sz="1600">
                <a:solidFill>
                  <a:srgbClr val="FFFFFF"/>
                </a:solidFill>
              </a:rPr>
              <a:t>public agencies and utilities</a:t>
            </a:r>
          </a:p>
          <a:p>
            <a:pPr>
              <a:spcBef>
                <a:spcPts val="1000"/>
              </a:spcBef>
            </a:pPr>
            <a:endParaRPr lang="en-US" sz="1600">
              <a:solidFill>
                <a:srgbClr val="FFFFFF"/>
              </a:solidFill>
            </a:endParaRPr>
          </a:p>
          <a:p>
            <a:pPr>
              <a:spcBef>
                <a:spcPts val="1000"/>
              </a:spcBef>
            </a:pPr>
            <a:r>
              <a:rPr lang="en-US" sz="1600" b="1">
                <a:solidFill>
                  <a:schemeClr val="accent1"/>
                </a:solidFill>
                <a:latin typeface="+mj-lt"/>
              </a:rPr>
              <a:t>that serve more than</a:t>
            </a:r>
          </a:p>
          <a:p>
            <a:pPr>
              <a:spcBef>
                <a:spcPts val="1000"/>
              </a:spcBef>
            </a:pPr>
            <a:r>
              <a:rPr lang="en-US" sz="4800">
                <a:solidFill>
                  <a:srgbClr val="FEFFFF"/>
                </a:solidFill>
                <a:latin typeface="Arial Black" panose="020B0A04020102020204" pitchFamily="34" charset="0"/>
                <a:ea typeface="Open Sans Light" charset="0"/>
                <a:cs typeface="Open Sans Light" charset="0"/>
              </a:rPr>
              <a:t>25%</a:t>
            </a:r>
          </a:p>
          <a:p>
            <a:pPr>
              <a:lnSpc>
                <a:spcPct val="80000"/>
              </a:lnSpc>
              <a:spcBef>
                <a:spcPts val="1000"/>
              </a:spcBef>
            </a:pPr>
            <a:r>
              <a:rPr lang="en-US" sz="1600">
                <a:solidFill>
                  <a:srgbClr val="FFFFFF"/>
                </a:solidFill>
              </a:rPr>
              <a:t>of the U.S. population</a:t>
            </a:r>
          </a:p>
          <a:p>
            <a:pPr>
              <a:spcBef>
                <a:spcPts val="1000"/>
              </a:spcBef>
            </a:pPr>
            <a:endParaRPr lang="en-US" sz="1600">
              <a:solidFill>
                <a:srgbClr val="FFFFFF"/>
              </a:solidFill>
            </a:endParaRPr>
          </a:p>
          <a:p>
            <a:pPr>
              <a:spcBef>
                <a:spcPts val="1000"/>
              </a:spcBef>
            </a:pPr>
            <a:r>
              <a:rPr lang="en-US" sz="1600" b="1">
                <a:solidFill>
                  <a:schemeClr val="accent1"/>
                </a:solidFill>
                <a:latin typeface="+mj-lt"/>
              </a:rPr>
              <a:t>including the agencies serving</a:t>
            </a:r>
          </a:p>
          <a:p>
            <a:pPr>
              <a:spcBef>
                <a:spcPts val="1000"/>
              </a:spcBef>
            </a:pPr>
            <a:r>
              <a:rPr lang="en-US" sz="4800">
                <a:solidFill>
                  <a:srgbClr val="FEFFFF"/>
                </a:solidFill>
                <a:latin typeface="Arial Black" panose="020B0A04020102020204" pitchFamily="34" charset="0"/>
                <a:ea typeface="Open Sans Light" charset="0"/>
                <a:cs typeface="Open Sans Light" charset="0"/>
              </a:rPr>
              <a:t>41</a:t>
            </a:r>
          </a:p>
          <a:p>
            <a:pPr>
              <a:lnSpc>
                <a:spcPct val="80000"/>
              </a:lnSpc>
              <a:spcBef>
                <a:spcPts val="1000"/>
              </a:spcBef>
            </a:pPr>
            <a:r>
              <a:rPr lang="en-US" sz="1600">
                <a:solidFill>
                  <a:srgbClr val="FFFFFF"/>
                </a:solidFill>
              </a:rPr>
              <a:t>of the nation’s 50 largest cities</a:t>
            </a:r>
            <a:endParaRPr lang="en-US" sz="1400">
              <a:solidFill>
                <a:srgbClr val="FFFFFF"/>
              </a:solidFill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B5A3667B-BB48-43B0-8525-B8F1AE3697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8447" y="4562153"/>
            <a:ext cx="769619" cy="1003851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B0933680-D194-8276-5751-6D7E31C11F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" y="6356352"/>
            <a:ext cx="1003852" cy="365125"/>
          </a:xfrm>
        </p:spPr>
        <p:txBody>
          <a:bodyPr/>
          <a:lstStyle/>
          <a:p>
            <a:fld id="{F9A1070B-E53E-4F23-90CF-57ED1B7E60C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786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BBC1E-14F7-0544-BB0B-C8FD4A8A0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1491"/>
            <a:ext cx="3412678" cy="1325563"/>
          </a:xfrm>
        </p:spPr>
        <p:txBody>
          <a:bodyPr>
            <a:normAutofit/>
          </a:bodyPr>
          <a:lstStyle/>
          <a:p>
            <a:r>
              <a:rPr lang="en-US"/>
              <a:t>Regional</a:t>
            </a:r>
            <a:br>
              <a:rPr lang="en-US"/>
            </a:br>
            <a:r>
              <a:rPr lang="en-US"/>
              <a:t>Experience</a:t>
            </a:r>
          </a:p>
        </p:txBody>
      </p:sp>
      <p:sp>
        <p:nvSpPr>
          <p:cNvPr id="192" name="Freeform 5">
            <a:extLst>
              <a:ext uri="{FF2B5EF4-FFF2-40B4-BE49-F238E27FC236}">
                <a16:creationId xmlns:a16="http://schemas.microsoft.com/office/drawing/2014/main" id="{F440A3FC-B821-B741-9D70-E1DB0C4FE6DB}"/>
              </a:ext>
            </a:extLst>
          </p:cNvPr>
          <p:cNvSpPr>
            <a:spLocks/>
          </p:cNvSpPr>
          <p:nvPr/>
        </p:nvSpPr>
        <p:spPr bwMode="auto">
          <a:xfrm>
            <a:off x="4805977" y="1632249"/>
            <a:ext cx="830731" cy="621423"/>
          </a:xfrm>
          <a:custGeom>
            <a:avLst/>
            <a:gdLst>
              <a:gd name="T0" fmla="*/ 228 w 257"/>
              <a:gd name="T1" fmla="*/ 167 h 190"/>
              <a:gd name="T2" fmla="*/ 227 w 257"/>
              <a:gd name="T3" fmla="*/ 190 h 190"/>
              <a:gd name="T4" fmla="*/ 150 w 257"/>
              <a:gd name="T5" fmla="*/ 172 h 190"/>
              <a:gd name="T6" fmla="*/ 141 w 257"/>
              <a:gd name="T7" fmla="*/ 172 h 190"/>
              <a:gd name="T8" fmla="*/ 108 w 257"/>
              <a:gd name="T9" fmla="*/ 174 h 190"/>
              <a:gd name="T10" fmla="*/ 102 w 257"/>
              <a:gd name="T11" fmla="*/ 173 h 190"/>
              <a:gd name="T12" fmla="*/ 97 w 257"/>
              <a:gd name="T13" fmla="*/ 174 h 190"/>
              <a:gd name="T14" fmla="*/ 94 w 257"/>
              <a:gd name="T15" fmla="*/ 172 h 190"/>
              <a:gd name="T16" fmla="*/ 86 w 257"/>
              <a:gd name="T17" fmla="*/ 171 h 190"/>
              <a:gd name="T18" fmla="*/ 85 w 257"/>
              <a:gd name="T19" fmla="*/ 168 h 190"/>
              <a:gd name="T20" fmla="*/ 73 w 257"/>
              <a:gd name="T21" fmla="*/ 165 h 190"/>
              <a:gd name="T22" fmla="*/ 66 w 257"/>
              <a:gd name="T23" fmla="*/ 162 h 190"/>
              <a:gd name="T24" fmla="*/ 51 w 257"/>
              <a:gd name="T25" fmla="*/ 165 h 190"/>
              <a:gd name="T26" fmla="*/ 33 w 257"/>
              <a:gd name="T27" fmla="*/ 156 h 190"/>
              <a:gd name="T28" fmla="*/ 29 w 257"/>
              <a:gd name="T29" fmla="*/ 128 h 190"/>
              <a:gd name="T30" fmla="*/ 20 w 257"/>
              <a:gd name="T31" fmla="*/ 126 h 190"/>
              <a:gd name="T32" fmla="*/ 10 w 257"/>
              <a:gd name="T33" fmla="*/ 120 h 190"/>
              <a:gd name="T34" fmla="*/ 0 w 257"/>
              <a:gd name="T35" fmla="*/ 116 h 190"/>
              <a:gd name="T36" fmla="*/ 3 w 257"/>
              <a:gd name="T37" fmla="*/ 103 h 190"/>
              <a:gd name="T38" fmla="*/ 5 w 257"/>
              <a:gd name="T39" fmla="*/ 105 h 190"/>
              <a:gd name="T40" fmla="*/ 7 w 257"/>
              <a:gd name="T41" fmla="*/ 105 h 190"/>
              <a:gd name="T42" fmla="*/ 11 w 257"/>
              <a:gd name="T43" fmla="*/ 99 h 190"/>
              <a:gd name="T44" fmla="*/ 9 w 257"/>
              <a:gd name="T45" fmla="*/ 96 h 190"/>
              <a:gd name="T46" fmla="*/ 7 w 257"/>
              <a:gd name="T47" fmla="*/ 88 h 190"/>
              <a:gd name="T48" fmla="*/ 16 w 257"/>
              <a:gd name="T49" fmla="*/ 85 h 190"/>
              <a:gd name="T50" fmla="*/ 8 w 257"/>
              <a:gd name="T51" fmla="*/ 78 h 190"/>
              <a:gd name="T52" fmla="*/ 6 w 257"/>
              <a:gd name="T53" fmla="*/ 60 h 190"/>
              <a:gd name="T54" fmla="*/ 8 w 257"/>
              <a:gd name="T55" fmla="*/ 41 h 190"/>
              <a:gd name="T56" fmla="*/ 3 w 257"/>
              <a:gd name="T57" fmla="*/ 23 h 190"/>
              <a:gd name="T58" fmla="*/ 10 w 257"/>
              <a:gd name="T59" fmla="*/ 10 h 190"/>
              <a:gd name="T60" fmla="*/ 33 w 257"/>
              <a:gd name="T61" fmla="*/ 30 h 190"/>
              <a:gd name="T62" fmla="*/ 49 w 257"/>
              <a:gd name="T63" fmla="*/ 36 h 190"/>
              <a:gd name="T64" fmla="*/ 55 w 257"/>
              <a:gd name="T65" fmla="*/ 36 h 190"/>
              <a:gd name="T66" fmla="*/ 65 w 257"/>
              <a:gd name="T67" fmla="*/ 42 h 190"/>
              <a:gd name="T68" fmla="*/ 63 w 257"/>
              <a:gd name="T69" fmla="*/ 56 h 190"/>
              <a:gd name="T70" fmla="*/ 48 w 257"/>
              <a:gd name="T71" fmla="*/ 69 h 190"/>
              <a:gd name="T72" fmla="*/ 48 w 257"/>
              <a:gd name="T73" fmla="*/ 74 h 190"/>
              <a:gd name="T74" fmla="*/ 55 w 257"/>
              <a:gd name="T75" fmla="*/ 66 h 190"/>
              <a:gd name="T76" fmla="*/ 70 w 257"/>
              <a:gd name="T77" fmla="*/ 57 h 190"/>
              <a:gd name="T78" fmla="*/ 66 w 257"/>
              <a:gd name="T79" fmla="*/ 64 h 190"/>
              <a:gd name="T80" fmla="*/ 52 w 257"/>
              <a:gd name="T81" fmla="*/ 80 h 190"/>
              <a:gd name="T82" fmla="*/ 46 w 257"/>
              <a:gd name="T83" fmla="*/ 91 h 190"/>
              <a:gd name="T84" fmla="*/ 55 w 257"/>
              <a:gd name="T85" fmla="*/ 87 h 190"/>
              <a:gd name="T86" fmla="*/ 65 w 257"/>
              <a:gd name="T87" fmla="*/ 82 h 190"/>
              <a:gd name="T88" fmla="*/ 71 w 257"/>
              <a:gd name="T89" fmla="*/ 68 h 190"/>
              <a:gd name="T90" fmla="*/ 80 w 257"/>
              <a:gd name="T91" fmla="*/ 54 h 190"/>
              <a:gd name="T92" fmla="*/ 78 w 257"/>
              <a:gd name="T93" fmla="*/ 42 h 190"/>
              <a:gd name="T94" fmla="*/ 75 w 257"/>
              <a:gd name="T95" fmla="*/ 35 h 190"/>
              <a:gd name="T96" fmla="*/ 74 w 257"/>
              <a:gd name="T97" fmla="*/ 46 h 190"/>
              <a:gd name="T98" fmla="*/ 76 w 257"/>
              <a:gd name="T99" fmla="*/ 54 h 190"/>
              <a:gd name="T100" fmla="*/ 72 w 257"/>
              <a:gd name="T101" fmla="*/ 51 h 190"/>
              <a:gd name="T102" fmla="*/ 68 w 257"/>
              <a:gd name="T103" fmla="*/ 41 h 190"/>
              <a:gd name="T104" fmla="*/ 73 w 257"/>
              <a:gd name="T105" fmla="*/ 32 h 190"/>
              <a:gd name="T106" fmla="*/ 74 w 257"/>
              <a:gd name="T107" fmla="*/ 24 h 190"/>
              <a:gd name="T108" fmla="*/ 80 w 257"/>
              <a:gd name="T109" fmla="*/ 30 h 190"/>
              <a:gd name="T110" fmla="*/ 79 w 257"/>
              <a:gd name="T111" fmla="*/ 15 h 190"/>
              <a:gd name="T112" fmla="*/ 77 w 257"/>
              <a:gd name="T113" fmla="*/ 11 h 190"/>
              <a:gd name="T114" fmla="*/ 145 w 257"/>
              <a:gd name="T115" fmla="*/ 19 h 190"/>
              <a:gd name="T116" fmla="*/ 246 w 257"/>
              <a:gd name="T117" fmla="*/ 45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57" h="190">
                <a:moveTo>
                  <a:pt x="257" y="47"/>
                </a:moveTo>
                <a:cubicBezTo>
                  <a:pt x="257" y="47"/>
                  <a:pt x="233" y="161"/>
                  <a:pt x="228" y="167"/>
                </a:cubicBezTo>
                <a:cubicBezTo>
                  <a:pt x="224" y="174"/>
                  <a:pt x="229" y="172"/>
                  <a:pt x="229" y="179"/>
                </a:cubicBezTo>
                <a:cubicBezTo>
                  <a:pt x="229" y="185"/>
                  <a:pt x="227" y="190"/>
                  <a:pt x="227" y="190"/>
                </a:cubicBezTo>
                <a:cubicBezTo>
                  <a:pt x="161" y="173"/>
                  <a:pt x="161" y="173"/>
                  <a:pt x="161" y="173"/>
                </a:cubicBezTo>
                <a:cubicBezTo>
                  <a:pt x="150" y="172"/>
                  <a:pt x="150" y="172"/>
                  <a:pt x="150" y="172"/>
                </a:cubicBezTo>
                <a:cubicBezTo>
                  <a:pt x="146" y="173"/>
                  <a:pt x="146" y="173"/>
                  <a:pt x="146" y="173"/>
                </a:cubicBezTo>
                <a:cubicBezTo>
                  <a:pt x="141" y="172"/>
                  <a:pt x="141" y="172"/>
                  <a:pt x="141" y="172"/>
                </a:cubicBezTo>
                <a:cubicBezTo>
                  <a:pt x="137" y="173"/>
                  <a:pt x="137" y="173"/>
                  <a:pt x="137" y="173"/>
                </a:cubicBezTo>
                <a:cubicBezTo>
                  <a:pt x="108" y="174"/>
                  <a:pt x="108" y="174"/>
                  <a:pt x="108" y="174"/>
                </a:cubicBezTo>
                <a:cubicBezTo>
                  <a:pt x="105" y="172"/>
                  <a:pt x="105" y="172"/>
                  <a:pt x="105" y="172"/>
                </a:cubicBezTo>
                <a:cubicBezTo>
                  <a:pt x="102" y="173"/>
                  <a:pt x="102" y="173"/>
                  <a:pt x="102" y="173"/>
                </a:cubicBezTo>
                <a:cubicBezTo>
                  <a:pt x="99" y="174"/>
                  <a:pt x="99" y="174"/>
                  <a:pt x="99" y="174"/>
                </a:cubicBezTo>
                <a:cubicBezTo>
                  <a:pt x="97" y="174"/>
                  <a:pt x="97" y="174"/>
                  <a:pt x="97" y="174"/>
                </a:cubicBezTo>
                <a:cubicBezTo>
                  <a:pt x="94" y="173"/>
                  <a:pt x="94" y="173"/>
                  <a:pt x="94" y="173"/>
                </a:cubicBezTo>
                <a:cubicBezTo>
                  <a:pt x="94" y="172"/>
                  <a:pt x="94" y="172"/>
                  <a:pt x="94" y="172"/>
                </a:cubicBezTo>
                <a:cubicBezTo>
                  <a:pt x="89" y="172"/>
                  <a:pt x="89" y="172"/>
                  <a:pt x="89" y="172"/>
                </a:cubicBezTo>
                <a:cubicBezTo>
                  <a:pt x="86" y="171"/>
                  <a:pt x="86" y="171"/>
                  <a:pt x="86" y="171"/>
                </a:cubicBezTo>
                <a:cubicBezTo>
                  <a:pt x="85" y="169"/>
                  <a:pt x="85" y="169"/>
                  <a:pt x="85" y="169"/>
                </a:cubicBezTo>
                <a:cubicBezTo>
                  <a:pt x="85" y="168"/>
                  <a:pt x="85" y="168"/>
                  <a:pt x="85" y="168"/>
                </a:cubicBezTo>
                <a:cubicBezTo>
                  <a:pt x="81" y="167"/>
                  <a:pt x="81" y="167"/>
                  <a:pt x="81" y="167"/>
                </a:cubicBezTo>
                <a:cubicBezTo>
                  <a:pt x="73" y="165"/>
                  <a:pt x="73" y="165"/>
                  <a:pt x="73" y="165"/>
                </a:cubicBezTo>
                <a:cubicBezTo>
                  <a:pt x="68" y="163"/>
                  <a:pt x="68" y="163"/>
                  <a:pt x="68" y="163"/>
                </a:cubicBezTo>
                <a:cubicBezTo>
                  <a:pt x="66" y="162"/>
                  <a:pt x="66" y="162"/>
                  <a:pt x="66" y="162"/>
                </a:cubicBezTo>
                <a:cubicBezTo>
                  <a:pt x="60" y="163"/>
                  <a:pt x="60" y="163"/>
                  <a:pt x="60" y="163"/>
                </a:cubicBezTo>
                <a:cubicBezTo>
                  <a:pt x="51" y="165"/>
                  <a:pt x="51" y="165"/>
                  <a:pt x="51" y="165"/>
                </a:cubicBezTo>
                <a:cubicBezTo>
                  <a:pt x="40" y="162"/>
                  <a:pt x="40" y="162"/>
                  <a:pt x="40" y="162"/>
                </a:cubicBezTo>
                <a:cubicBezTo>
                  <a:pt x="33" y="156"/>
                  <a:pt x="33" y="156"/>
                  <a:pt x="33" y="156"/>
                </a:cubicBezTo>
                <a:cubicBezTo>
                  <a:pt x="33" y="156"/>
                  <a:pt x="36" y="149"/>
                  <a:pt x="35" y="140"/>
                </a:cubicBezTo>
                <a:cubicBezTo>
                  <a:pt x="34" y="130"/>
                  <a:pt x="29" y="128"/>
                  <a:pt x="29" y="128"/>
                </a:cubicBezTo>
                <a:cubicBezTo>
                  <a:pt x="24" y="128"/>
                  <a:pt x="24" y="128"/>
                  <a:pt x="24" y="128"/>
                </a:cubicBezTo>
                <a:cubicBezTo>
                  <a:pt x="20" y="126"/>
                  <a:pt x="20" y="126"/>
                  <a:pt x="20" y="126"/>
                </a:cubicBezTo>
                <a:cubicBezTo>
                  <a:pt x="20" y="126"/>
                  <a:pt x="20" y="120"/>
                  <a:pt x="15" y="120"/>
                </a:cubicBezTo>
                <a:cubicBezTo>
                  <a:pt x="10" y="120"/>
                  <a:pt x="10" y="120"/>
                  <a:pt x="10" y="120"/>
                </a:cubicBezTo>
                <a:cubicBezTo>
                  <a:pt x="4" y="119"/>
                  <a:pt x="4" y="119"/>
                  <a:pt x="4" y="119"/>
                </a:cubicBezTo>
                <a:cubicBezTo>
                  <a:pt x="0" y="116"/>
                  <a:pt x="0" y="116"/>
                  <a:pt x="0" y="116"/>
                </a:cubicBezTo>
                <a:cubicBezTo>
                  <a:pt x="1" y="109"/>
                  <a:pt x="1" y="109"/>
                  <a:pt x="1" y="109"/>
                </a:cubicBezTo>
                <a:cubicBezTo>
                  <a:pt x="3" y="103"/>
                  <a:pt x="3" y="103"/>
                  <a:pt x="3" y="103"/>
                </a:cubicBezTo>
                <a:cubicBezTo>
                  <a:pt x="4" y="102"/>
                  <a:pt x="4" y="102"/>
                  <a:pt x="4" y="102"/>
                </a:cubicBezTo>
                <a:cubicBezTo>
                  <a:pt x="5" y="105"/>
                  <a:pt x="5" y="105"/>
                  <a:pt x="5" y="105"/>
                </a:cubicBezTo>
                <a:cubicBezTo>
                  <a:pt x="6" y="106"/>
                  <a:pt x="6" y="106"/>
                  <a:pt x="6" y="106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1"/>
                  <a:pt x="7" y="101"/>
                  <a:pt x="7" y="101"/>
                </a:cubicBezTo>
                <a:cubicBezTo>
                  <a:pt x="11" y="99"/>
                  <a:pt x="11" y="99"/>
                  <a:pt x="11" y="99"/>
                </a:cubicBezTo>
                <a:cubicBezTo>
                  <a:pt x="11" y="98"/>
                  <a:pt x="11" y="98"/>
                  <a:pt x="11" y="98"/>
                </a:cubicBezTo>
                <a:cubicBezTo>
                  <a:pt x="9" y="96"/>
                  <a:pt x="9" y="96"/>
                  <a:pt x="9" y="96"/>
                </a:cubicBezTo>
                <a:cubicBezTo>
                  <a:pt x="8" y="95"/>
                  <a:pt x="8" y="95"/>
                  <a:pt x="8" y="95"/>
                </a:cubicBezTo>
                <a:cubicBezTo>
                  <a:pt x="7" y="88"/>
                  <a:pt x="7" y="88"/>
                  <a:pt x="7" y="88"/>
                </a:cubicBezTo>
                <a:cubicBezTo>
                  <a:pt x="14" y="87"/>
                  <a:pt x="14" y="87"/>
                  <a:pt x="14" y="87"/>
                </a:cubicBezTo>
                <a:cubicBezTo>
                  <a:pt x="16" y="85"/>
                  <a:pt x="16" y="85"/>
                  <a:pt x="16" y="85"/>
                </a:cubicBezTo>
                <a:cubicBezTo>
                  <a:pt x="10" y="80"/>
                  <a:pt x="10" y="80"/>
                  <a:pt x="10" y="80"/>
                </a:cubicBezTo>
                <a:cubicBezTo>
                  <a:pt x="8" y="78"/>
                  <a:pt x="8" y="78"/>
                  <a:pt x="8" y="78"/>
                </a:cubicBezTo>
                <a:cubicBezTo>
                  <a:pt x="6" y="64"/>
                  <a:pt x="6" y="64"/>
                  <a:pt x="6" y="64"/>
                </a:cubicBezTo>
                <a:cubicBezTo>
                  <a:pt x="6" y="60"/>
                  <a:pt x="6" y="60"/>
                  <a:pt x="6" y="60"/>
                </a:cubicBezTo>
                <a:cubicBezTo>
                  <a:pt x="8" y="59"/>
                  <a:pt x="8" y="59"/>
                  <a:pt x="8" y="59"/>
                </a:cubicBezTo>
                <a:cubicBezTo>
                  <a:pt x="8" y="41"/>
                  <a:pt x="8" y="41"/>
                  <a:pt x="8" y="41"/>
                </a:cubicBezTo>
                <a:cubicBezTo>
                  <a:pt x="3" y="37"/>
                  <a:pt x="3" y="37"/>
                  <a:pt x="3" y="37"/>
                </a:cubicBezTo>
                <a:cubicBezTo>
                  <a:pt x="3" y="23"/>
                  <a:pt x="3" y="23"/>
                  <a:pt x="3" y="23"/>
                </a:cubicBezTo>
                <a:cubicBezTo>
                  <a:pt x="8" y="17"/>
                  <a:pt x="8" y="17"/>
                  <a:pt x="8" y="17"/>
                </a:cubicBezTo>
                <a:cubicBezTo>
                  <a:pt x="10" y="10"/>
                  <a:pt x="10" y="10"/>
                  <a:pt x="10" y="10"/>
                </a:cubicBezTo>
                <a:cubicBezTo>
                  <a:pt x="21" y="21"/>
                  <a:pt x="21" y="21"/>
                  <a:pt x="21" y="21"/>
                </a:cubicBezTo>
                <a:cubicBezTo>
                  <a:pt x="33" y="30"/>
                  <a:pt x="33" y="30"/>
                  <a:pt x="33" y="30"/>
                </a:cubicBezTo>
                <a:cubicBezTo>
                  <a:pt x="42" y="34"/>
                  <a:pt x="42" y="34"/>
                  <a:pt x="42" y="34"/>
                </a:cubicBezTo>
                <a:cubicBezTo>
                  <a:pt x="49" y="36"/>
                  <a:pt x="49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7" y="43"/>
                  <a:pt x="57" y="43"/>
                  <a:pt x="57" y="43"/>
                </a:cubicBezTo>
                <a:cubicBezTo>
                  <a:pt x="65" y="42"/>
                  <a:pt x="65" y="42"/>
                  <a:pt x="65" y="42"/>
                </a:cubicBezTo>
                <a:cubicBezTo>
                  <a:pt x="66" y="52"/>
                  <a:pt x="66" y="52"/>
                  <a:pt x="66" y="52"/>
                </a:cubicBezTo>
                <a:cubicBezTo>
                  <a:pt x="63" y="56"/>
                  <a:pt x="63" y="56"/>
                  <a:pt x="63" y="56"/>
                </a:cubicBezTo>
                <a:cubicBezTo>
                  <a:pt x="54" y="61"/>
                  <a:pt x="54" y="61"/>
                  <a:pt x="54" y="61"/>
                </a:cubicBezTo>
                <a:cubicBezTo>
                  <a:pt x="48" y="69"/>
                  <a:pt x="48" y="69"/>
                  <a:pt x="48" y="69"/>
                </a:cubicBezTo>
                <a:cubicBezTo>
                  <a:pt x="46" y="73"/>
                  <a:pt x="46" y="73"/>
                  <a:pt x="46" y="73"/>
                </a:cubicBezTo>
                <a:cubicBezTo>
                  <a:pt x="48" y="74"/>
                  <a:pt x="48" y="74"/>
                  <a:pt x="48" y="74"/>
                </a:cubicBezTo>
                <a:cubicBezTo>
                  <a:pt x="52" y="70"/>
                  <a:pt x="52" y="70"/>
                  <a:pt x="52" y="70"/>
                </a:cubicBezTo>
                <a:cubicBezTo>
                  <a:pt x="55" y="66"/>
                  <a:pt x="55" y="66"/>
                  <a:pt x="55" y="66"/>
                </a:cubicBezTo>
                <a:cubicBezTo>
                  <a:pt x="64" y="60"/>
                  <a:pt x="64" y="60"/>
                  <a:pt x="64" y="60"/>
                </a:cubicBezTo>
                <a:cubicBezTo>
                  <a:pt x="70" y="57"/>
                  <a:pt x="70" y="57"/>
                  <a:pt x="70" y="57"/>
                </a:cubicBezTo>
                <a:cubicBezTo>
                  <a:pt x="69" y="61"/>
                  <a:pt x="69" y="61"/>
                  <a:pt x="69" y="61"/>
                </a:cubicBezTo>
                <a:cubicBezTo>
                  <a:pt x="66" y="64"/>
                  <a:pt x="66" y="64"/>
                  <a:pt x="66" y="64"/>
                </a:cubicBezTo>
                <a:cubicBezTo>
                  <a:pt x="62" y="74"/>
                  <a:pt x="62" y="74"/>
                  <a:pt x="62" y="74"/>
                </a:cubicBezTo>
                <a:cubicBezTo>
                  <a:pt x="52" y="80"/>
                  <a:pt x="52" y="80"/>
                  <a:pt x="52" y="80"/>
                </a:cubicBezTo>
                <a:cubicBezTo>
                  <a:pt x="46" y="86"/>
                  <a:pt x="46" y="86"/>
                  <a:pt x="46" y="86"/>
                </a:cubicBezTo>
                <a:cubicBezTo>
                  <a:pt x="46" y="91"/>
                  <a:pt x="46" y="91"/>
                  <a:pt x="46" y="91"/>
                </a:cubicBezTo>
                <a:cubicBezTo>
                  <a:pt x="50" y="92"/>
                  <a:pt x="50" y="92"/>
                  <a:pt x="50" y="92"/>
                </a:cubicBezTo>
                <a:cubicBezTo>
                  <a:pt x="55" y="87"/>
                  <a:pt x="55" y="87"/>
                  <a:pt x="55" y="87"/>
                </a:cubicBezTo>
                <a:cubicBezTo>
                  <a:pt x="60" y="83"/>
                  <a:pt x="60" y="83"/>
                  <a:pt x="60" y="83"/>
                </a:cubicBezTo>
                <a:cubicBezTo>
                  <a:pt x="65" y="82"/>
                  <a:pt x="65" y="82"/>
                  <a:pt x="65" y="82"/>
                </a:cubicBezTo>
                <a:cubicBezTo>
                  <a:pt x="69" y="78"/>
                  <a:pt x="69" y="78"/>
                  <a:pt x="69" y="78"/>
                </a:cubicBezTo>
                <a:cubicBezTo>
                  <a:pt x="71" y="68"/>
                  <a:pt x="71" y="68"/>
                  <a:pt x="71" y="68"/>
                </a:cubicBezTo>
                <a:cubicBezTo>
                  <a:pt x="75" y="60"/>
                  <a:pt x="75" y="60"/>
                  <a:pt x="75" y="60"/>
                </a:cubicBezTo>
                <a:cubicBezTo>
                  <a:pt x="80" y="54"/>
                  <a:pt x="80" y="54"/>
                  <a:pt x="80" y="54"/>
                </a:cubicBezTo>
                <a:cubicBezTo>
                  <a:pt x="81" y="50"/>
                  <a:pt x="81" y="50"/>
                  <a:pt x="81" y="50"/>
                </a:cubicBezTo>
                <a:cubicBezTo>
                  <a:pt x="78" y="42"/>
                  <a:pt x="78" y="42"/>
                  <a:pt x="78" y="42"/>
                </a:cubicBezTo>
                <a:cubicBezTo>
                  <a:pt x="78" y="34"/>
                  <a:pt x="78" y="34"/>
                  <a:pt x="78" y="34"/>
                </a:cubicBezTo>
                <a:cubicBezTo>
                  <a:pt x="75" y="35"/>
                  <a:pt x="75" y="35"/>
                  <a:pt x="75" y="35"/>
                </a:cubicBezTo>
                <a:cubicBezTo>
                  <a:pt x="73" y="38"/>
                  <a:pt x="73" y="38"/>
                  <a:pt x="73" y="38"/>
                </a:cubicBezTo>
                <a:cubicBezTo>
                  <a:pt x="74" y="46"/>
                  <a:pt x="74" y="46"/>
                  <a:pt x="74" y="46"/>
                </a:cubicBezTo>
                <a:cubicBezTo>
                  <a:pt x="76" y="52"/>
                  <a:pt x="76" y="52"/>
                  <a:pt x="76" y="52"/>
                </a:cubicBezTo>
                <a:cubicBezTo>
                  <a:pt x="76" y="54"/>
                  <a:pt x="76" y="54"/>
                  <a:pt x="76" y="54"/>
                </a:cubicBezTo>
                <a:cubicBezTo>
                  <a:pt x="74" y="53"/>
                  <a:pt x="74" y="53"/>
                  <a:pt x="74" y="53"/>
                </a:cubicBezTo>
                <a:cubicBezTo>
                  <a:pt x="72" y="51"/>
                  <a:pt x="72" y="51"/>
                  <a:pt x="72" y="51"/>
                </a:cubicBezTo>
                <a:cubicBezTo>
                  <a:pt x="70" y="46"/>
                  <a:pt x="70" y="46"/>
                  <a:pt x="70" y="46"/>
                </a:cubicBezTo>
                <a:cubicBezTo>
                  <a:pt x="68" y="41"/>
                  <a:pt x="68" y="41"/>
                  <a:pt x="68" y="41"/>
                </a:cubicBezTo>
                <a:cubicBezTo>
                  <a:pt x="68" y="37"/>
                  <a:pt x="68" y="37"/>
                  <a:pt x="68" y="37"/>
                </a:cubicBezTo>
                <a:cubicBezTo>
                  <a:pt x="73" y="32"/>
                  <a:pt x="73" y="32"/>
                  <a:pt x="73" y="32"/>
                </a:cubicBezTo>
                <a:cubicBezTo>
                  <a:pt x="75" y="28"/>
                  <a:pt x="75" y="28"/>
                  <a:pt x="75" y="28"/>
                </a:cubicBezTo>
                <a:cubicBezTo>
                  <a:pt x="74" y="24"/>
                  <a:pt x="74" y="24"/>
                  <a:pt x="74" y="24"/>
                </a:cubicBezTo>
                <a:cubicBezTo>
                  <a:pt x="79" y="29"/>
                  <a:pt x="79" y="29"/>
                  <a:pt x="79" y="29"/>
                </a:cubicBezTo>
                <a:cubicBezTo>
                  <a:pt x="80" y="30"/>
                  <a:pt x="80" y="30"/>
                  <a:pt x="80" y="30"/>
                </a:cubicBezTo>
                <a:cubicBezTo>
                  <a:pt x="81" y="24"/>
                  <a:pt x="81" y="24"/>
                  <a:pt x="81" y="24"/>
                </a:cubicBezTo>
                <a:cubicBezTo>
                  <a:pt x="79" y="15"/>
                  <a:pt x="79" y="15"/>
                  <a:pt x="79" y="15"/>
                </a:cubicBezTo>
                <a:cubicBezTo>
                  <a:pt x="80" y="12"/>
                  <a:pt x="80" y="12"/>
                  <a:pt x="80" y="12"/>
                </a:cubicBezTo>
                <a:cubicBezTo>
                  <a:pt x="77" y="11"/>
                  <a:pt x="77" y="11"/>
                  <a:pt x="77" y="11"/>
                </a:cubicBezTo>
                <a:cubicBezTo>
                  <a:pt x="76" y="0"/>
                  <a:pt x="76" y="0"/>
                  <a:pt x="76" y="0"/>
                </a:cubicBezTo>
                <a:cubicBezTo>
                  <a:pt x="76" y="0"/>
                  <a:pt x="133" y="16"/>
                  <a:pt x="145" y="19"/>
                </a:cubicBezTo>
                <a:cubicBezTo>
                  <a:pt x="156" y="22"/>
                  <a:pt x="230" y="42"/>
                  <a:pt x="235" y="43"/>
                </a:cubicBezTo>
                <a:cubicBezTo>
                  <a:pt x="240" y="45"/>
                  <a:pt x="246" y="45"/>
                  <a:pt x="246" y="45"/>
                </a:cubicBezTo>
                <a:lnTo>
                  <a:pt x="257" y="47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193" name="Freeform 6">
            <a:extLst>
              <a:ext uri="{FF2B5EF4-FFF2-40B4-BE49-F238E27FC236}">
                <a16:creationId xmlns:a16="http://schemas.microsoft.com/office/drawing/2014/main" id="{C9F5B2D6-0909-A343-A622-1CD4816A71E8}"/>
              </a:ext>
            </a:extLst>
          </p:cNvPr>
          <p:cNvSpPr>
            <a:spLocks/>
          </p:cNvSpPr>
          <p:nvPr/>
        </p:nvSpPr>
        <p:spPr bwMode="auto">
          <a:xfrm>
            <a:off x="6046329" y="3820729"/>
            <a:ext cx="872841" cy="903183"/>
          </a:xfrm>
          <a:custGeom>
            <a:avLst/>
            <a:gdLst>
              <a:gd name="T0" fmla="*/ 34 w 228"/>
              <a:gd name="T1" fmla="*/ 0 h 234"/>
              <a:gd name="T2" fmla="*/ 228 w 228"/>
              <a:gd name="T3" fmla="*/ 23 h 234"/>
              <a:gd name="T4" fmla="*/ 227 w 228"/>
              <a:gd name="T5" fmla="*/ 44 h 234"/>
              <a:gd name="T6" fmla="*/ 224 w 228"/>
              <a:gd name="T7" fmla="*/ 44 h 234"/>
              <a:gd name="T8" fmla="*/ 210 w 228"/>
              <a:gd name="T9" fmla="*/ 226 h 234"/>
              <a:gd name="T10" fmla="*/ 91 w 228"/>
              <a:gd name="T11" fmla="*/ 215 h 234"/>
              <a:gd name="T12" fmla="*/ 90 w 228"/>
              <a:gd name="T13" fmla="*/ 224 h 234"/>
              <a:gd name="T14" fmla="*/ 32 w 228"/>
              <a:gd name="T15" fmla="*/ 218 h 234"/>
              <a:gd name="T16" fmla="*/ 29 w 228"/>
              <a:gd name="T17" fmla="*/ 234 h 234"/>
              <a:gd name="T18" fmla="*/ 0 w 228"/>
              <a:gd name="T19" fmla="*/ 230 h 234"/>
              <a:gd name="T20" fmla="*/ 34 w 228"/>
              <a:gd name="T21" fmla="*/ 0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28" h="234">
                <a:moveTo>
                  <a:pt x="34" y="0"/>
                </a:moveTo>
                <a:lnTo>
                  <a:pt x="228" y="23"/>
                </a:lnTo>
                <a:lnTo>
                  <a:pt x="227" y="44"/>
                </a:lnTo>
                <a:lnTo>
                  <a:pt x="224" y="44"/>
                </a:lnTo>
                <a:lnTo>
                  <a:pt x="210" y="226"/>
                </a:lnTo>
                <a:lnTo>
                  <a:pt x="91" y="215"/>
                </a:lnTo>
                <a:lnTo>
                  <a:pt x="90" y="224"/>
                </a:lnTo>
                <a:lnTo>
                  <a:pt x="32" y="218"/>
                </a:lnTo>
                <a:lnTo>
                  <a:pt x="29" y="234"/>
                </a:lnTo>
                <a:lnTo>
                  <a:pt x="0" y="230"/>
                </a:lnTo>
                <a:lnTo>
                  <a:pt x="34" y="0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194" name="Freeform 7">
            <a:extLst>
              <a:ext uri="{FF2B5EF4-FFF2-40B4-BE49-F238E27FC236}">
                <a16:creationId xmlns:a16="http://schemas.microsoft.com/office/drawing/2014/main" id="{987A23C8-49CA-6F4E-A493-6AAB97BAF54E}"/>
              </a:ext>
            </a:extLst>
          </p:cNvPr>
          <p:cNvSpPr>
            <a:spLocks/>
          </p:cNvSpPr>
          <p:nvPr/>
        </p:nvSpPr>
        <p:spPr bwMode="auto">
          <a:xfrm>
            <a:off x="6371725" y="3990559"/>
            <a:ext cx="1730368" cy="1721451"/>
          </a:xfrm>
          <a:custGeom>
            <a:avLst/>
            <a:gdLst>
              <a:gd name="T0" fmla="*/ 450 w 452"/>
              <a:gd name="T1" fmla="*/ 234 h 446"/>
              <a:gd name="T2" fmla="*/ 446 w 452"/>
              <a:gd name="T3" fmla="*/ 215 h 446"/>
              <a:gd name="T4" fmla="*/ 435 w 452"/>
              <a:gd name="T5" fmla="*/ 131 h 446"/>
              <a:gd name="T6" fmla="*/ 417 w 452"/>
              <a:gd name="T7" fmla="*/ 128 h 446"/>
              <a:gd name="T8" fmla="*/ 398 w 452"/>
              <a:gd name="T9" fmla="*/ 117 h 446"/>
              <a:gd name="T10" fmla="*/ 378 w 452"/>
              <a:gd name="T11" fmla="*/ 116 h 446"/>
              <a:gd name="T12" fmla="*/ 365 w 452"/>
              <a:gd name="T13" fmla="*/ 118 h 446"/>
              <a:gd name="T14" fmla="*/ 352 w 452"/>
              <a:gd name="T15" fmla="*/ 122 h 446"/>
              <a:gd name="T16" fmla="*/ 332 w 452"/>
              <a:gd name="T17" fmla="*/ 118 h 446"/>
              <a:gd name="T18" fmla="*/ 325 w 452"/>
              <a:gd name="T19" fmla="*/ 116 h 446"/>
              <a:gd name="T20" fmla="*/ 310 w 452"/>
              <a:gd name="T21" fmla="*/ 112 h 446"/>
              <a:gd name="T22" fmla="*/ 301 w 452"/>
              <a:gd name="T23" fmla="*/ 111 h 446"/>
              <a:gd name="T24" fmla="*/ 284 w 452"/>
              <a:gd name="T25" fmla="*/ 107 h 446"/>
              <a:gd name="T26" fmla="*/ 269 w 452"/>
              <a:gd name="T27" fmla="*/ 101 h 446"/>
              <a:gd name="T28" fmla="*/ 253 w 452"/>
              <a:gd name="T29" fmla="*/ 93 h 446"/>
              <a:gd name="T30" fmla="*/ 242 w 452"/>
              <a:gd name="T31" fmla="*/ 90 h 446"/>
              <a:gd name="T32" fmla="*/ 125 w 452"/>
              <a:gd name="T33" fmla="*/ 182 h 446"/>
              <a:gd name="T34" fmla="*/ 2 w 452"/>
              <a:gd name="T35" fmla="*/ 183 h 446"/>
              <a:gd name="T36" fmla="*/ 13 w 452"/>
              <a:gd name="T37" fmla="*/ 197 h 446"/>
              <a:gd name="T38" fmla="*/ 22 w 452"/>
              <a:gd name="T39" fmla="*/ 205 h 446"/>
              <a:gd name="T40" fmla="*/ 41 w 452"/>
              <a:gd name="T41" fmla="*/ 224 h 446"/>
              <a:gd name="T42" fmla="*/ 55 w 452"/>
              <a:gd name="T43" fmla="*/ 238 h 446"/>
              <a:gd name="T44" fmla="*/ 59 w 452"/>
              <a:gd name="T45" fmla="*/ 259 h 446"/>
              <a:gd name="T46" fmla="*/ 66 w 452"/>
              <a:gd name="T47" fmla="*/ 278 h 446"/>
              <a:gd name="T48" fmla="*/ 74 w 452"/>
              <a:gd name="T49" fmla="*/ 286 h 446"/>
              <a:gd name="T50" fmla="*/ 88 w 452"/>
              <a:gd name="T51" fmla="*/ 296 h 446"/>
              <a:gd name="T52" fmla="*/ 109 w 452"/>
              <a:gd name="T53" fmla="*/ 307 h 446"/>
              <a:gd name="T54" fmla="*/ 120 w 452"/>
              <a:gd name="T55" fmla="*/ 298 h 446"/>
              <a:gd name="T56" fmla="*/ 127 w 452"/>
              <a:gd name="T57" fmla="*/ 283 h 446"/>
              <a:gd name="T58" fmla="*/ 148 w 452"/>
              <a:gd name="T59" fmla="*/ 275 h 446"/>
              <a:gd name="T60" fmla="*/ 170 w 452"/>
              <a:gd name="T61" fmla="*/ 279 h 446"/>
              <a:gd name="T62" fmla="*/ 183 w 452"/>
              <a:gd name="T63" fmla="*/ 292 h 446"/>
              <a:gd name="T64" fmla="*/ 200 w 452"/>
              <a:gd name="T65" fmla="*/ 320 h 446"/>
              <a:gd name="T66" fmla="*/ 210 w 452"/>
              <a:gd name="T67" fmla="*/ 343 h 446"/>
              <a:gd name="T68" fmla="*/ 235 w 452"/>
              <a:gd name="T69" fmla="*/ 372 h 446"/>
              <a:gd name="T70" fmla="*/ 237 w 452"/>
              <a:gd name="T71" fmla="*/ 388 h 446"/>
              <a:gd name="T72" fmla="*/ 249 w 452"/>
              <a:gd name="T73" fmla="*/ 416 h 446"/>
              <a:gd name="T74" fmla="*/ 273 w 452"/>
              <a:gd name="T75" fmla="*/ 427 h 446"/>
              <a:gd name="T76" fmla="*/ 291 w 452"/>
              <a:gd name="T77" fmla="*/ 438 h 446"/>
              <a:gd name="T78" fmla="*/ 305 w 452"/>
              <a:gd name="T79" fmla="*/ 442 h 446"/>
              <a:gd name="T80" fmla="*/ 321 w 452"/>
              <a:gd name="T81" fmla="*/ 441 h 446"/>
              <a:gd name="T82" fmla="*/ 317 w 452"/>
              <a:gd name="T83" fmla="*/ 425 h 446"/>
              <a:gd name="T84" fmla="*/ 308 w 452"/>
              <a:gd name="T85" fmla="*/ 404 h 446"/>
              <a:gd name="T86" fmla="*/ 318 w 452"/>
              <a:gd name="T87" fmla="*/ 370 h 446"/>
              <a:gd name="T88" fmla="*/ 311 w 452"/>
              <a:gd name="T89" fmla="*/ 361 h 446"/>
              <a:gd name="T90" fmla="*/ 326 w 452"/>
              <a:gd name="T91" fmla="*/ 355 h 446"/>
              <a:gd name="T92" fmla="*/ 324 w 452"/>
              <a:gd name="T93" fmla="*/ 350 h 446"/>
              <a:gd name="T94" fmla="*/ 338 w 452"/>
              <a:gd name="T95" fmla="*/ 350 h 446"/>
              <a:gd name="T96" fmla="*/ 336 w 452"/>
              <a:gd name="T97" fmla="*/ 345 h 446"/>
              <a:gd name="T98" fmla="*/ 347 w 452"/>
              <a:gd name="T99" fmla="*/ 342 h 446"/>
              <a:gd name="T100" fmla="*/ 346 w 452"/>
              <a:gd name="T101" fmla="*/ 331 h 446"/>
              <a:gd name="T102" fmla="*/ 357 w 452"/>
              <a:gd name="T103" fmla="*/ 329 h 446"/>
              <a:gd name="T104" fmla="*/ 367 w 452"/>
              <a:gd name="T105" fmla="*/ 329 h 446"/>
              <a:gd name="T106" fmla="*/ 395 w 452"/>
              <a:gd name="T107" fmla="*/ 314 h 446"/>
              <a:gd name="T108" fmla="*/ 403 w 452"/>
              <a:gd name="T109" fmla="*/ 305 h 446"/>
              <a:gd name="T110" fmla="*/ 403 w 452"/>
              <a:gd name="T111" fmla="*/ 296 h 446"/>
              <a:gd name="T112" fmla="*/ 410 w 452"/>
              <a:gd name="T113" fmla="*/ 286 h 446"/>
              <a:gd name="T114" fmla="*/ 412 w 452"/>
              <a:gd name="T115" fmla="*/ 299 h 446"/>
              <a:gd name="T116" fmla="*/ 439 w 452"/>
              <a:gd name="T117" fmla="*/ 288 h 446"/>
              <a:gd name="T118" fmla="*/ 447 w 452"/>
              <a:gd name="T119" fmla="*/ 268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52" h="446">
                <a:moveTo>
                  <a:pt x="446" y="253"/>
                </a:moveTo>
                <a:lnTo>
                  <a:pt x="448" y="245"/>
                </a:lnTo>
                <a:lnTo>
                  <a:pt x="452" y="240"/>
                </a:lnTo>
                <a:lnTo>
                  <a:pt x="450" y="234"/>
                </a:lnTo>
                <a:lnTo>
                  <a:pt x="448" y="226"/>
                </a:lnTo>
                <a:lnTo>
                  <a:pt x="447" y="223"/>
                </a:lnTo>
                <a:lnTo>
                  <a:pt x="447" y="217"/>
                </a:lnTo>
                <a:lnTo>
                  <a:pt x="446" y="215"/>
                </a:lnTo>
                <a:lnTo>
                  <a:pt x="442" y="206"/>
                </a:lnTo>
                <a:lnTo>
                  <a:pt x="442" y="204"/>
                </a:lnTo>
                <a:lnTo>
                  <a:pt x="435" y="198"/>
                </a:lnTo>
                <a:lnTo>
                  <a:pt x="435" y="131"/>
                </a:lnTo>
                <a:lnTo>
                  <a:pt x="425" y="130"/>
                </a:lnTo>
                <a:lnTo>
                  <a:pt x="423" y="132"/>
                </a:lnTo>
                <a:lnTo>
                  <a:pt x="420" y="131"/>
                </a:lnTo>
                <a:lnTo>
                  <a:pt x="417" y="128"/>
                </a:lnTo>
                <a:lnTo>
                  <a:pt x="413" y="126"/>
                </a:lnTo>
                <a:lnTo>
                  <a:pt x="408" y="126"/>
                </a:lnTo>
                <a:lnTo>
                  <a:pt x="402" y="122"/>
                </a:lnTo>
                <a:lnTo>
                  <a:pt x="398" y="117"/>
                </a:lnTo>
                <a:lnTo>
                  <a:pt x="393" y="116"/>
                </a:lnTo>
                <a:lnTo>
                  <a:pt x="385" y="118"/>
                </a:lnTo>
                <a:lnTo>
                  <a:pt x="383" y="117"/>
                </a:lnTo>
                <a:lnTo>
                  <a:pt x="378" y="116"/>
                </a:lnTo>
                <a:lnTo>
                  <a:pt x="374" y="119"/>
                </a:lnTo>
                <a:lnTo>
                  <a:pt x="372" y="120"/>
                </a:lnTo>
                <a:lnTo>
                  <a:pt x="369" y="118"/>
                </a:lnTo>
                <a:lnTo>
                  <a:pt x="365" y="118"/>
                </a:lnTo>
                <a:lnTo>
                  <a:pt x="363" y="121"/>
                </a:lnTo>
                <a:lnTo>
                  <a:pt x="358" y="124"/>
                </a:lnTo>
                <a:lnTo>
                  <a:pt x="354" y="125"/>
                </a:lnTo>
                <a:lnTo>
                  <a:pt x="352" y="122"/>
                </a:lnTo>
                <a:lnTo>
                  <a:pt x="349" y="119"/>
                </a:lnTo>
                <a:lnTo>
                  <a:pt x="341" y="120"/>
                </a:lnTo>
                <a:lnTo>
                  <a:pt x="336" y="117"/>
                </a:lnTo>
                <a:lnTo>
                  <a:pt x="332" y="118"/>
                </a:lnTo>
                <a:lnTo>
                  <a:pt x="330" y="122"/>
                </a:lnTo>
                <a:lnTo>
                  <a:pt x="328" y="123"/>
                </a:lnTo>
                <a:lnTo>
                  <a:pt x="327" y="118"/>
                </a:lnTo>
                <a:lnTo>
                  <a:pt x="325" y="116"/>
                </a:lnTo>
                <a:lnTo>
                  <a:pt x="319" y="120"/>
                </a:lnTo>
                <a:lnTo>
                  <a:pt x="318" y="116"/>
                </a:lnTo>
                <a:lnTo>
                  <a:pt x="312" y="112"/>
                </a:lnTo>
                <a:lnTo>
                  <a:pt x="310" y="112"/>
                </a:lnTo>
                <a:lnTo>
                  <a:pt x="308" y="115"/>
                </a:lnTo>
                <a:lnTo>
                  <a:pt x="305" y="117"/>
                </a:lnTo>
                <a:lnTo>
                  <a:pt x="302" y="116"/>
                </a:lnTo>
                <a:lnTo>
                  <a:pt x="301" y="111"/>
                </a:lnTo>
                <a:lnTo>
                  <a:pt x="298" y="111"/>
                </a:lnTo>
                <a:lnTo>
                  <a:pt x="295" y="105"/>
                </a:lnTo>
                <a:lnTo>
                  <a:pt x="287" y="105"/>
                </a:lnTo>
                <a:lnTo>
                  <a:pt x="284" y="107"/>
                </a:lnTo>
                <a:lnTo>
                  <a:pt x="281" y="104"/>
                </a:lnTo>
                <a:lnTo>
                  <a:pt x="280" y="104"/>
                </a:lnTo>
                <a:lnTo>
                  <a:pt x="275" y="105"/>
                </a:lnTo>
                <a:lnTo>
                  <a:pt x="269" y="101"/>
                </a:lnTo>
                <a:lnTo>
                  <a:pt x="261" y="101"/>
                </a:lnTo>
                <a:lnTo>
                  <a:pt x="259" y="94"/>
                </a:lnTo>
                <a:lnTo>
                  <a:pt x="255" y="92"/>
                </a:lnTo>
                <a:lnTo>
                  <a:pt x="253" y="93"/>
                </a:lnTo>
                <a:lnTo>
                  <a:pt x="250" y="92"/>
                </a:lnTo>
                <a:lnTo>
                  <a:pt x="247" y="93"/>
                </a:lnTo>
                <a:lnTo>
                  <a:pt x="244" y="93"/>
                </a:lnTo>
                <a:lnTo>
                  <a:pt x="242" y="90"/>
                </a:lnTo>
                <a:lnTo>
                  <a:pt x="235" y="83"/>
                </a:lnTo>
                <a:lnTo>
                  <a:pt x="239" y="6"/>
                </a:lnTo>
                <a:lnTo>
                  <a:pt x="139" y="0"/>
                </a:lnTo>
                <a:lnTo>
                  <a:pt x="125" y="182"/>
                </a:lnTo>
                <a:lnTo>
                  <a:pt x="6" y="171"/>
                </a:lnTo>
                <a:lnTo>
                  <a:pt x="5" y="180"/>
                </a:lnTo>
                <a:lnTo>
                  <a:pt x="0" y="180"/>
                </a:lnTo>
                <a:lnTo>
                  <a:pt x="2" y="183"/>
                </a:lnTo>
                <a:lnTo>
                  <a:pt x="7" y="186"/>
                </a:lnTo>
                <a:lnTo>
                  <a:pt x="10" y="190"/>
                </a:lnTo>
                <a:lnTo>
                  <a:pt x="11" y="193"/>
                </a:lnTo>
                <a:lnTo>
                  <a:pt x="13" y="197"/>
                </a:lnTo>
                <a:lnTo>
                  <a:pt x="15" y="198"/>
                </a:lnTo>
                <a:lnTo>
                  <a:pt x="18" y="200"/>
                </a:lnTo>
                <a:lnTo>
                  <a:pt x="21" y="202"/>
                </a:lnTo>
                <a:lnTo>
                  <a:pt x="22" y="205"/>
                </a:lnTo>
                <a:lnTo>
                  <a:pt x="26" y="210"/>
                </a:lnTo>
                <a:lnTo>
                  <a:pt x="30" y="213"/>
                </a:lnTo>
                <a:lnTo>
                  <a:pt x="38" y="224"/>
                </a:lnTo>
                <a:lnTo>
                  <a:pt x="41" y="224"/>
                </a:lnTo>
                <a:lnTo>
                  <a:pt x="44" y="227"/>
                </a:lnTo>
                <a:lnTo>
                  <a:pt x="48" y="230"/>
                </a:lnTo>
                <a:lnTo>
                  <a:pt x="53" y="234"/>
                </a:lnTo>
                <a:lnTo>
                  <a:pt x="55" y="238"/>
                </a:lnTo>
                <a:lnTo>
                  <a:pt x="55" y="245"/>
                </a:lnTo>
                <a:lnTo>
                  <a:pt x="59" y="251"/>
                </a:lnTo>
                <a:lnTo>
                  <a:pt x="60" y="255"/>
                </a:lnTo>
                <a:lnTo>
                  <a:pt x="59" y="259"/>
                </a:lnTo>
                <a:lnTo>
                  <a:pt x="59" y="264"/>
                </a:lnTo>
                <a:lnTo>
                  <a:pt x="60" y="270"/>
                </a:lnTo>
                <a:lnTo>
                  <a:pt x="65" y="275"/>
                </a:lnTo>
                <a:lnTo>
                  <a:pt x="66" y="278"/>
                </a:lnTo>
                <a:lnTo>
                  <a:pt x="67" y="279"/>
                </a:lnTo>
                <a:lnTo>
                  <a:pt x="69" y="281"/>
                </a:lnTo>
                <a:lnTo>
                  <a:pt x="71" y="283"/>
                </a:lnTo>
                <a:lnTo>
                  <a:pt x="74" y="286"/>
                </a:lnTo>
                <a:lnTo>
                  <a:pt x="78" y="289"/>
                </a:lnTo>
                <a:lnTo>
                  <a:pt x="81" y="292"/>
                </a:lnTo>
                <a:lnTo>
                  <a:pt x="84" y="293"/>
                </a:lnTo>
                <a:lnTo>
                  <a:pt x="88" y="296"/>
                </a:lnTo>
                <a:lnTo>
                  <a:pt x="94" y="299"/>
                </a:lnTo>
                <a:lnTo>
                  <a:pt x="101" y="304"/>
                </a:lnTo>
                <a:lnTo>
                  <a:pt x="104" y="305"/>
                </a:lnTo>
                <a:lnTo>
                  <a:pt x="109" y="307"/>
                </a:lnTo>
                <a:lnTo>
                  <a:pt x="113" y="307"/>
                </a:lnTo>
                <a:lnTo>
                  <a:pt x="115" y="303"/>
                </a:lnTo>
                <a:lnTo>
                  <a:pt x="118" y="300"/>
                </a:lnTo>
                <a:lnTo>
                  <a:pt x="120" y="298"/>
                </a:lnTo>
                <a:lnTo>
                  <a:pt x="123" y="297"/>
                </a:lnTo>
                <a:lnTo>
                  <a:pt x="123" y="292"/>
                </a:lnTo>
                <a:lnTo>
                  <a:pt x="125" y="288"/>
                </a:lnTo>
                <a:lnTo>
                  <a:pt x="127" y="283"/>
                </a:lnTo>
                <a:lnTo>
                  <a:pt x="132" y="277"/>
                </a:lnTo>
                <a:lnTo>
                  <a:pt x="139" y="276"/>
                </a:lnTo>
                <a:lnTo>
                  <a:pt x="143" y="275"/>
                </a:lnTo>
                <a:lnTo>
                  <a:pt x="148" y="275"/>
                </a:lnTo>
                <a:lnTo>
                  <a:pt x="153" y="277"/>
                </a:lnTo>
                <a:lnTo>
                  <a:pt x="159" y="278"/>
                </a:lnTo>
                <a:lnTo>
                  <a:pt x="162" y="278"/>
                </a:lnTo>
                <a:lnTo>
                  <a:pt x="170" y="279"/>
                </a:lnTo>
                <a:lnTo>
                  <a:pt x="173" y="281"/>
                </a:lnTo>
                <a:lnTo>
                  <a:pt x="176" y="287"/>
                </a:lnTo>
                <a:lnTo>
                  <a:pt x="178" y="287"/>
                </a:lnTo>
                <a:lnTo>
                  <a:pt x="183" y="292"/>
                </a:lnTo>
                <a:lnTo>
                  <a:pt x="187" y="294"/>
                </a:lnTo>
                <a:lnTo>
                  <a:pt x="190" y="300"/>
                </a:lnTo>
                <a:lnTo>
                  <a:pt x="196" y="308"/>
                </a:lnTo>
                <a:lnTo>
                  <a:pt x="200" y="320"/>
                </a:lnTo>
                <a:lnTo>
                  <a:pt x="203" y="324"/>
                </a:lnTo>
                <a:lnTo>
                  <a:pt x="207" y="332"/>
                </a:lnTo>
                <a:lnTo>
                  <a:pt x="207" y="335"/>
                </a:lnTo>
                <a:lnTo>
                  <a:pt x="210" y="343"/>
                </a:lnTo>
                <a:lnTo>
                  <a:pt x="218" y="350"/>
                </a:lnTo>
                <a:lnTo>
                  <a:pt x="220" y="358"/>
                </a:lnTo>
                <a:lnTo>
                  <a:pt x="230" y="370"/>
                </a:lnTo>
                <a:lnTo>
                  <a:pt x="235" y="372"/>
                </a:lnTo>
                <a:lnTo>
                  <a:pt x="234" y="381"/>
                </a:lnTo>
                <a:lnTo>
                  <a:pt x="232" y="383"/>
                </a:lnTo>
                <a:lnTo>
                  <a:pt x="234" y="385"/>
                </a:lnTo>
                <a:lnTo>
                  <a:pt x="237" y="388"/>
                </a:lnTo>
                <a:lnTo>
                  <a:pt x="237" y="394"/>
                </a:lnTo>
                <a:lnTo>
                  <a:pt x="243" y="405"/>
                </a:lnTo>
                <a:lnTo>
                  <a:pt x="246" y="411"/>
                </a:lnTo>
                <a:lnTo>
                  <a:pt x="249" y="416"/>
                </a:lnTo>
                <a:lnTo>
                  <a:pt x="251" y="421"/>
                </a:lnTo>
                <a:lnTo>
                  <a:pt x="259" y="422"/>
                </a:lnTo>
                <a:lnTo>
                  <a:pt x="264" y="427"/>
                </a:lnTo>
                <a:lnTo>
                  <a:pt x="273" y="427"/>
                </a:lnTo>
                <a:lnTo>
                  <a:pt x="280" y="434"/>
                </a:lnTo>
                <a:lnTo>
                  <a:pt x="284" y="434"/>
                </a:lnTo>
                <a:lnTo>
                  <a:pt x="286" y="437"/>
                </a:lnTo>
                <a:lnTo>
                  <a:pt x="291" y="438"/>
                </a:lnTo>
                <a:lnTo>
                  <a:pt x="292" y="436"/>
                </a:lnTo>
                <a:lnTo>
                  <a:pt x="302" y="438"/>
                </a:lnTo>
                <a:lnTo>
                  <a:pt x="302" y="439"/>
                </a:lnTo>
                <a:lnTo>
                  <a:pt x="305" y="442"/>
                </a:lnTo>
                <a:lnTo>
                  <a:pt x="310" y="446"/>
                </a:lnTo>
                <a:lnTo>
                  <a:pt x="313" y="444"/>
                </a:lnTo>
                <a:lnTo>
                  <a:pt x="314" y="442"/>
                </a:lnTo>
                <a:lnTo>
                  <a:pt x="321" y="441"/>
                </a:lnTo>
                <a:lnTo>
                  <a:pt x="319" y="436"/>
                </a:lnTo>
                <a:lnTo>
                  <a:pt x="319" y="433"/>
                </a:lnTo>
                <a:lnTo>
                  <a:pt x="318" y="429"/>
                </a:lnTo>
                <a:lnTo>
                  <a:pt x="317" y="425"/>
                </a:lnTo>
                <a:lnTo>
                  <a:pt x="314" y="423"/>
                </a:lnTo>
                <a:lnTo>
                  <a:pt x="312" y="417"/>
                </a:lnTo>
                <a:lnTo>
                  <a:pt x="311" y="411"/>
                </a:lnTo>
                <a:lnTo>
                  <a:pt x="308" y="404"/>
                </a:lnTo>
                <a:lnTo>
                  <a:pt x="308" y="398"/>
                </a:lnTo>
                <a:lnTo>
                  <a:pt x="311" y="389"/>
                </a:lnTo>
                <a:lnTo>
                  <a:pt x="314" y="380"/>
                </a:lnTo>
                <a:lnTo>
                  <a:pt x="318" y="370"/>
                </a:lnTo>
                <a:lnTo>
                  <a:pt x="317" y="368"/>
                </a:lnTo>
                <a:lnTo>
                  <a:pt x="314" y="366"/>
                </a:lnTo>
                <a:lnTo>
                  <a:pt x="311" y="363"/>
                </a:lnTo>
                <a:lnTo>
                  <a:pt x="311" y="361"/>
                </a:lnTo>
                <a:lnTo>
                  <a:pt x="313" y="362"/>
                </a:lnTo>
                <a:lnTo>
                  <a:pt x="322" y="361"/>
                </a:lnTo>
                <a:lnTo>
                  <a:pt x="323" y="361"/>
                </a:lnTo>
                <a:lnTo>
                  <a:pt x="326" y="355"/>
                </a:lnTo>
                <a:lnTo>
                  <a:pt x="323" y="355"/>
                </a:lnTo>
                <a:lnTo>
                  <a:pt x="322" y="353"/>
                </a:lnTo>
                <a:lnTo>
                  <a:pt x="322" y="351"/>
                </a:lnTo>
                <a:lnTo>
                  <a:pt x="324" y="350"/>
                </a:lnTo>
                <a:lnTo>
                  <a:pt x="328" y="350"/>
                </a:lnTo>
                <a:lnTo>
                  <a:pt x="333" y="350"/>
                </a:lnTo>
                <a:lnTo>
                  <a:pt x="335" y="351"/>
                </a:lnTo>
                <a:lnTo>
                  <a:pt x="338" y="350"/>
                </a:lnTo>
                <a:lnTo>
                  <a:pt x="343" y="346"/>
                </a:lnTo>
                <a:lnTo>
                  <a:pt x="341" y="346"/>
                </a:lnTo>
                <a:lnTo>
                  <a:pt x="337" y="349"/>
                </a:lnTo>
                <a:lnTo>
                  <a:pt x="336" y="345"/>
                </a:lnTo>
                <a:lnTo>
                  <a:pt x="338" y="339"/>
                </a:lnTo>
                <a:lnTo>
                  <a:pt x="340" y="341"/>
                </a:lnTo>
                <a:lnTo>
                  <a:pt x="342" y="342"/>
                </a:lnTo>
                <a:lnTo>
                  <a:pt x="347" y="342"/>
                </a:lnTo>
                <a:lnTo>
                  <a:pt x="349" y="340"/>
                </a:lnTo>
                <a:lnTo>
                  <a:pt x="348" y="336"/>
                </a:lnTo>
                <a:lnTo>
                  <a:pt x="345" y="332"/>
                </a:lnTo>
                <a:lnTo>
                  <a:pt x="346" y="331"/>
                </a:lnTo>
                <a:lnTo>
                  <a:pt x="349" y="331"/>
                </a:lnTo>
                <a:lnTo>
                  <a:pt x="352" y="329"/>
                </a:lnTo>
                <a:lnTo>
                  <a:pt x="354" y="331"/>
                </a:lnTo>
                <a:lnTo>
                  <a:pt x="357" y="329"/>
                </a:lnTo>
                <a:lnTo>
                  <a:pt x="358" y="331"/>
                </a:lnTo>
                <a:lnTo>
                  <a:pt x="361" y="333"/>
                </a:lnTo>
                <a:lnTo>
                  <a:pt x="364" y="331"/>
                </a:lnTo>
                <a:lnTo>
                  <a:pt x="367" y="329"/>
                </a:lnTo>
                <a:lnTo>
                  <a:pt x="374" y="327"/>
                </a:lnTo>
                <a:lnTo>
                  <a:pt x="381" y="326"/>
                </a:lnTo>
                <a:lnTo>
                  <a:pt x="392" y="320"/>
                </a:lnTo>
                <a:lnTo>
                  <a:pt x="395" y="314"/>
                </a:lnTo>
                <a:lnTo>
                  <a:pt x="396" y="309"/>
                </a:lnTo>
                <a:lnTo>
                  <a:pt x="399" y="307"/>
                </a:lnTo>
                <a:lnTo>
                  <a:pt x="402" y="306"/>
                </a:lnTo>
                <a:lnTo>
                  <a:pt x="403" y="305"/>
                </a:lnTo>
                <a:lnTo>
                  <a:pt x="406" y="303"/>
                </a:lnTo>
                <a:lnTo>
                  <a:pt x="405" y="300"/>
                </a:lnTo>
                <a:lnTo>
                  <a:pt x="404" y="297"/>
                </a:lnTo>
                <a:lnTo>
                  <a:pt x="403" y="296"/>
                </a:lnTo>
                <a:lnTo>
                  <a:pt x="402" y="294"/>
                </a:lnTo>
                <a:lnTo>
                  <a:pt x="403" y="291"/>
                </a:lnTo>
                <a:lnTo>
                  <a:pt x="407" y="288"/>
                </a:lnTo>
                <a:lnTo>
                  <a:pt x="410" y="286"/>
                </a:lnTo>
                <a:lnTo>
                  <a:pt x="412" y="286"/>
                </a:lnTo>
                <a:lnTo>
                  <a:pt x="412" y="289"/>
                </a:lnTo>
                <a:lnTo>
                  <a:pt x="412" y="293"/>
                </a:lnTo>
                <a:lnTo>
                  <a:pt x="412" y="299"/>
                </a:lnTo>
                <a:lnTo>
                  <a:pt x="413" y="300"/>
                </a:lnTo>
                <a:lnTo>
                  <a:pt x="419" y="295"/>
                </a:lnTo>
                <a:lnTo>
                  <a:pt x="424" y="294"/>
                </a:lnTo>
                <a:lnTo>
                  <a:pt x="439" y="288"/>
                </a:lnTo>
                <a:lnTo>
                  <a:pt x="441" y="287"/>
                </a:lnTo>
                <a:lnTo>
                  <a:pt x="444" y="282"/>
                </a:lnTo>
                <a:lnTo>
                  <a:pt x="447" y="272"/>
                </a:lnTo>
                <a:lnTo>
                  <a:pt x="447" y="268"/>
                </a:lnTo>
                <a:lnTo>
                  <a:pt x="444" y="261"/>
                </a:lnTo>
                <a:lnTo>
                  <a:pt x="446" y="256"/>
                </a:lnTo>
                <a:lnTo>
                  <a:pt x="446" y="253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195" name="Freeform 8">
            <a:extLst>
              <a:ext uri="{FF2B5EF4-FFF2-40B4-BE49-F238E27FC236}">
                <a16:creationId xmlns:a16="http://schemas.microsoft.com/office/drawing/2014/main" id="{6F37CF32-CBBA-514B-8B69-94940655E76A}"/>
              </a:ext>
            </a:extLst>
          </p:cNvPr>
          <p:cNvSpPr>
            <a:spLocks/>
          </p:cNvSpPr>
          <p:nvPr/>
        </p:nvSpPr>
        <p:spPr bwMode="auto">
          <a:xfrm>
            <a:off x="5338100" y="3712654"/>
            <a:ext cx="838384" cy="995817"/>
          </a:xfrm>
          <a:custGeom>
            <a:avLst/>
            <a:gdLst>
              <a:gd name="T0" fmla="*/ 73 w 259"/>
              <a:gd name="T1" fmla="*/ 0 h 304"/>
              <a:gd name="T2" fmla="*/ 68 w 259"/>
              <a:gd name="T3" fmla="*/ 25 h 304"/>
              <a:gd name="T4" fmla="*/ 62 w 259"/>
              <a:gd name="T5" fmla="*/ 43 h 304"/>
              <a:gd name="T6" fmla="*/ 59 w 259"/>
              <a:gd name="T7" fmla="*/ 45 h 304"/>
              <a:gd name="T8" fmla="*/ 56 w 259"/>
              <a:gd name="T9" fmla="*/ 43 h 304"/>
              <a:gd name="T10" fmla="*/ 51 w 259"/>
              <a:gd name="T11" fmla="*/ 39 h 304"/>
              <a:gd name="T12" fmla="*/ 47 w 259"/>
              <a:gd name="T13" fmla="*/ 41 h 304"/>
              <a:gd name="T14" fmla="*/ 45 w 259"/>
              <a:gd name="T15" fmla="*/ 37 h 304"/>
              <a:gd name="T16" fmla="*/ 38 w 259"/>
              <a:gd name="T17" fmla="*/ 39 h 304"/>
              <a:gd name="T18" fmla="*/ 35 w 259"/>
              <a:gd name="T19" fmla="*/ 42 h 304"/>
              <a:gd name="T20" fmla="*/ 35 w 259"/>
              <a:gd name="T21" fmla="*/ 53 h 304"/>
              <a:gd name="T22" fmla="*/ 35 w 259"/>
              <a:gd name="T23" fmla="*/ 67 h 304"/>
              <a:gd name="T24" fmla="*/ 35 w 259"/>
              <a:gd name="T25" fmla="*/ 80 h 304"/>
              <a:gd name="T26" fmla="*/ 34 w 259"/>
              <a:gd name="T27" fmla="*/ 84 h 304"/>
              <a:gd name="T28" fmla="*/ 31 w 259"/>
              <a:gd name="T29" fmla="*/ 89 h 304"/>
              <a:gd name="T30" fmla="*/ 30 w 259"/>
              <a:gd name="T31" fmla="*/ 94 h 304"/>
              <a:gd name="T32" fmla="*/ 30 w 259"/>
              <a:gd name="T33" fmla="*/ 101 h 304"/>
              <a:gd name="T34" fmla="*/ 34 w 259"/>
              <a:gd name="T35" fmla="*/ 110 h 304"/>
              <a:gd name="T36" fmla="*/ 35 w 259"/>
              <a:gd name="T37" fmla="*/ 119 h 304"/>
              <a:gd name="T38" fmla="*/ 37 w 259"/>
              <a:gd name="T39" fmla="*/ 122 h 304"/>
              <a:gd name="T40" fmla="*/ 42 w 259"/>
              <a:gd name="T41" fmla="*/ 128 h 304"/>
              <a:gd name="T42" fmla="*/ 39 w 259"/>
              <a:gd name="T43" fmla="*/ 130 h 304"/>
              <a:gd name="T44" fmla="*/ 34 w 259"/>
              <a:gd name="T45" fmla="*/ 134 h 304"/>
              <a:gd name="T46" fmla="*/ 24 w 259"/>
              <a:gd name="T47" fmla="*/ 141 h 304"/>
              <a:gd name="T48" fmla="*/ 21 w 259"/>
              <a:gd name="T49" fmla="*/ 154 h 304"/>
              <a:gd name="T50" fmla="*/ 17 w 259"/>
              <a:gd name="T51" fmla="*/ 162 h 304"/>
              <a:gd name="T52" fmla="*/ 13 w 259"/>
              <a:gd name="T53" fmla="*/ 166 h 304"/>
              <a:gd name="T54" fmla="*/ 11 w 259"/>
              <a:gd name="T55" fmla="*/ 167 h 304"/>
              <a:gd name="T56" fmla="*/ 9 w 259"/>
              <a:gd name="T57" fmla="*/ 171 h 304"/>
              <a:gd name="T58" fmla="*/ 10 w 259"/>
              <a:gd name="T59" fmla="*/ 178 h 304"/>
              <a:gd name="T60" fmla="*/ 9 w 259"/>
              <a:gd name="T61" fmla="*/ 183 h 304"/>
              <a:gd name="T62" fmla="*/ 15 w 259"/>
              <a:gd name="T63" fmla="*/ 188 h 304"/>
              <a:gd name="T64" fmla="*/ 13 w 259"/>
              <a:gd name="T65" fmla="*/ 192 h 304"/>
              <a:gd name="T66" fmla="*/ 5 w 259"/>
              <a:gd name="T67" fmla="*/ 196 h 304"/>
              <a:gd name="T68" fmla="*/ 3 w 259"/>
              <a:gd name="T69" fmla="*/ 200 h 304"/>
              <a:gd name="T70" fmla="*/ 0 w 259"/>
              <a:gd name="T71" fmla="*/ 206 h 304"/>
              <a:gd name="T72" fmla="*/ 139 w 259"/>
              <a:gd name="T73" fmla="*/ 291 h 304"/>
              <a:gd name="T74" fmla="*/ 182 w 259"/>
              <a:gd name="T75" fmla="*/ 299 h 304"/>
              <a:gd name="T76" fmla="*/ 218 w 259"/>
              <a:gd name="T77" fmla="*/ 304 h 304"/>
              <a:gd name="T78" fmla="*/ 219 w 259"/>
              <a:gd name="T79" fmla="*/ 304 h 304"/>
              <a:gd name="T80" fmla="*/ 259 w 259"/>
              <a:gd name="T81" fmla="*/ 33 h 304"/>
              <a:gd name="T82" fmla="*/ 73 w 259"/>
              <a:gd name="T83" fmla="*/ 0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59" h="304">
                <a:moveTo>
                  <a:pt x="73" y="0"/>
                </a:moveTo>
                <a:cubicBezTo>
                  <a:pt x="73" y="0"/>
                  <a:pt x="69" y="19"/>
                  <a:pt x="68" y="25"/>
                </a:cubicBezTo>
                <a:cubicBezTo>
                  <a:pt x="66" y="29"/>
                  <a:pt x="62" y="43"/>
                  <a:pt x="62" y="43"/>
                </a:cubicBezTo>
                <a:cubicBezTo>
                  <a:pt x="59" y="45"/>
                  <a:pt x="59" y="45"/>
                  <a:pt x="59" y="45"/>
                </a:cubicBezTo>
                <a:cubicBezTo>
                  <a:pt x="56" y="43"/>
                  <a:pt x="56" y="43"/>
                  <a:pt x="56" y="43"/>
                </a:cubicBezTo>
                <a:cubicBezTo>
                  <a:pt x="51" y="39"/>
                  <a:pt x="51" y="39"/>
                  <a:pt x="51" y="39"/>
                </a:cubicBezTo>
                <a:cubicBezTo>
                  <a:pt x="47" y="41"/>
                  <a:pt x="47" y="41"/>
                  <a:pt x="47" y="41"/>
                </a:cubicBezTo>
                <a:cubicBezTo>
                  <a:pt x="45" y="37"/>
                  <a:pt x="45" y="37"/>
                  <a:pt x="45" y="37"/>
                </a:cubicBezTo>
                <a:cubicBezTo>
                  <a:pt x="38" y="39"/>
                  <a:pt x="38" y="39"/>
                  <a:pt x="38" y="39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53"/>
                  <a:pt x="35" y="53"/>
                  <a:pt x="35" y="53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80"/>
                  <a:pt x="35" y="80"/>
                  <a:pt x="35" y="80"/>
                </a:cubicBezTo>
                <a:cubicBezTo>
                  <a:pt x="34" y="84"/>
                  <a:pt x="34" y="84"/>
                  <a:pt x="34" y="84"/>
                </a:cubicBezTo>
                <a:cubicBezTo>
                  <a:pt x="31" y="89"/>
                  <a:pt x="31" y="89"/>
                  <a:pt x="31" y="89"/>
                </a:cubicBezTo>
                <a:cubicBezTo>
                  <a:pt x="30" y="94"/>
                  <a:pt x="30" y="94"/>
                  <a:pt x="30" y="94"/>
                </a:cubicBezTo>
                <a:cubicBezTo>
                  <a:pt x="30" y="101"/>
                  <a:pt x="30" y="101"/>
                  <a:pt x="30" y="101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5" y="119"/>
                  <a:pt x="35" y="119"/>
                  <a:pt x="35" y="119"/>
                </a:cubicBezTo>
                <a:cubicBezTo>
                  <a:pt x="37" y="122"/>
                  <a:pt x="37" y="122"/>
                  <a:pt x="37" y="122"/>
                </a:cubicBezTo>
                <a:cubicBezTo>
                  <a:pt x="42" y="128"/>
                  <a:pt x="42" y="128"/>
                  <a:pt x="42" y="128"/>
                </a:cubicBezTo>
                <a:cubicBezTo>
                  <a:pt x="39" y="130"/>
                  <a:pt x="39" y="130"/>
                  <a:pt x="39" y="130"/>
                </a:cubicBezTo>
                <a:cubicBezTo>
                  <a:pt x="34" y="134"/>
                  <a:pt x="34" y="134"/>
                  <a:pt x="34" y="134"/>
                </a:cubicBezTo>
                <a:cubicBezTo>
                  <a:pt x="24" y="141"/>
                  <a:pt x="24" y="141"/>
                  <a:pt x="24" y="141"/>
                </a:cubicBezTo>
                <a:cubicBezTo>
                  <a:pt x="21" y="154"/>
                  <a:pt x="21" y="154"/>
                  <a:pt x="21" y="154"/>
                </a:cubicBezTo>
                <a:cubicBezTo>
                  <a:pt x="17" y="162"/>
                  <a:pt x="17" y="162"/>
                  <a:pt x="17" y="162"/>
                </a:cubicBezTo>
                <a:cubicBezTo>
                  <a:pt x="13" y="166"/>
                  <a:pt x="13" y="166"/>
                  <a:pt x="13" y="166"/>
                </a:cubicBezTo>
                <a:cubicBezTo>
                  <a:pt x="11" y="167"/>
                  <a:pt x="11" y="167"/>
                  <a:pt x="11" y="167"/>
                </a:cubicBezTo>
                <a:cubicBezTo>
                  <a:pt x="9" y="171"/>
                  <a:pt x="9" y="171"/>
                  <a:pt x="9" y="171"/>
                </a:cubicBezTo>
                <a:cubicBezTo>
                  <a:pt x="10" y="178"/>
                  <a:pt x="10" y="178"/>
                  <a:pt x="10" y="178"/>
                </a:cubicBezTo>
                <a:cubicBezTo>
                  <a:pt x="9" y="183"/>
                  <a:pt x="9" y="183"/>
                  <a:pt x="9" y="183"/>
                </a:cubicBezTo>
                <a:cubicBezTo>
                  <a:pt x="15" y="188"/>
                  <a:pt x="15" y="188"/>
                  <a:pt x="15" y="188"/>
                </a:cubicBezTo>
                <a:cubicBezTo>
                  <a:pt x="13" y="192"/>
                  <a:pt x="13" y="192"/>
                  <a:pt x="13" y="192"/>
                </a:cubicBezTo>
                <a:cubicBezTo>
                  <a:pt x="5" y="196"/>
                  <a:pt x="5" y="196"/>
                  <a:pt x="5" y="196"/>
                </a:cubicBezTo>
                <a:cubicBezTo>
                  <a:pt x="3" y="200"/>
                  <a:pt x="3" y="200"/>
                  <a:pt x="3" y="200"/>
                </a:cubicBezTo>
                <a:cubicBezTo>
                  <a:pt x="0" y="206"/>
                  <a:pt x="0" y="206"/>
                  <a:pt x="0" y="206"/>
                </a:cubicBezTo>
                <a:cubicBezTo>
                  <a:pt x="139" y="291"/>
                  <a:pt x="139" y="291"/>
                  <a:pt x="139" y="291"/>
                </a:cubicBezTo>
                <a:cubicBezTo>
                  <a:pt x="182" y="299"/>
                  <a:pt x="182" y="299"/>
                  <a:pt x="182" y="299"/>
                </a:cubicBezTo>
                <a:cubicBezTo>
                  <a:pt x="218" y="304"/>
                  <a:pt x="218" y="304"/>
                  <a:pt x="218" y="304"/>
                </a:cubicBezTo>
                <a:cubicBezTo>
                  <a:pt x="219" y="304"/>
                  <a:pt x="219" y="304"/>
                  <a:pt x="219" y="304"/>
                </a:cubicBezTo>
                <a:cubicBezTo>
                  <a:pt x="259" y="33"/>
                  <a:pt x="259" y="33"/>
                  <a:pt x="259" y="33"/>
                </a:cubicBezTo>
                <a:lnTo>
                  <a:pt x="73" y="0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196" name="Freeform 9">
            <a:extLst>
              <a:ext uri="{FF2B5EF4-FFF2-40B4-BE49-F238E27FC236}">
                <a16:creationId xmlns:a16="http://schemas.microsoft.com/office/drawing/2014/main" id="{6D58276B-EA7F-BC4F-A131-A1B587F66F9B}"/>
              </a:ext>
            </a:extLst>
          </p:cNvPr>
          <p:cNvSpPr>
            <a:spLocks/>
          </p:cNvSpPr>
          <p:nvPr/>
        </p:nvSpPr>
        <p:spPr bwMode="auto">
          <a:xfrm>
            <a:off x="4488229" y="2639643"/>
            <a:ext cx="983859" cy="1717592"/>
          </a:xfrm>
          <a:custGeom>
            <a:avLst/>
            <a:gdLst>
              <a:gd name="T0" fmla="*/ 229 w 257"/>
              <a:gd name="T1" fmla="*/ 433 h 445"/>
              <a:gd name="T2" fmla="*/ 231 w 257"/>
              <a:gd name="T3" fmla="*/ 420 h 445"/>
              <a:gd name="T4" fmla="*/ 239 w 257"/>
              <a:gd name="T5" fmla="*/ 409 h 445"/>
              <a:gd name="T6" fmla="*/ 255 w 257"/>
              <a:gd name="T7" fmla="*/ 388 h 445"/>
              <a:gd name="T8" fmla="*/ 251 w 257"/>
              <a:gd name="T9" fmla="*/ 379 h 445"/>
              <a:gd name="T10" fmla="*/ 247 w 257"/>
              <a:gd name="T11" fmla="*/ 358 h 445"/>
              <a:gd name="T12" fmla="*/ 118 w 257"/>
              <a:gd name="T13" fmla="*/ 158 h 445"/>
              <a:gd name="T14" fmla="*/ 113 w 257"/>
              <a:gd name="T15" fmla="*/ 153 h 445"/>
              <a:gd name="T16" fmla="*/ 117 w 257"/>
              <a:gd name="T17" fmla="*/ 146 h 445"/>
              <a:gd name="T18" fmla="*/ 26 w 257"/>
              <a:gd name="T19" fmla="*/ 0 h 445"/>
              <a:gd name="T20" fmla="*/ 23 w 257"/>
              <a:gd name="T21" fmla="*/ 9 h 445"/>
              <a:gd name="T22" fmla="*/ 22 w 257"/>
              <a:gd name="T23" fmla="*/ 25 h 445"/>
              <a:gd name="T24" fmla="*/ 17 w 257"/>
              <a:gd name="T25" fmla="*/ 34 h 445"/>
              <a:gd name="T26" fmla="*/ 7 w 257"/>
              <a:gd name="T27" fmla="*/ 50 h 445"/>
              <a:gd name="T28" fmla="*/ 0 w 257"/>
              <a:gd name="T29" fmla="*/ 62 h 445"/>
              <a:gd name="T30" fmla="*/ 3 w 257"/>
              <a:gd name="T31" fmla="*/ 75 h 445"/>
              <a:gd name="T32" fmla="*/ 9 w 257"/>
              <a:gd name="T33" fmla="*/ 90 h 445"/>
              <a:gd name="T34" fmla="*/ 5 w 257"/>
              <a:gd name="T35" fmla="*/ 110 h 445"/>
              <a:gd name="T36" fmla="*/ 2 w 257"/>
              <a:gd name="T37" fmla="*/ 122 h 445"/>
              <a:gd name="T38" fmla="*/ 11 w 257"/>
              <a:gd name="T39" fmla="*/ 145 h 445"/>
              <a:gd name="T40" fmla="*/ 17 w 257"/>
              <a:gd name="T41" fmla="*/ 161 h 445"/>
              <a:gd name="T42" fmla="*/ 14 w 257"/>
              <a:gd name="T43" fmla="*/ 169 h 445"/>
              <a:gd name="T44" fmla="*/ 23 w 257"/>
              <a:gd name="T45" fmla="*/ 176 h 445"/>
              <a:gd name="T46" fmla="*/ 29 w 257"/>
              <a:gd name="T47" fmla="*/ 175 h 445"/>
              <a:gd name="T48" fmla="*/ 37 w 257"/>
              <a:gd name="T49" fmla="*/ 172 h 445"/>
              <a:gd name="T50" fmla="*/ 51 w 257"/>
              <a:gd name="T51" fmla="*/ 177 h 445"/>
              <a:gd name="T52" fmla="*/ 49 w 257"/>
              <a:gd name="T53" fmla="*/ 179 h 445"/>
              <a:gd name="T54" fmla="*/ 40 w 257"/>
              <a:gd name="T55" fmla="*/ 176 h 445"/>
              <a:gd name="T56" fmla="*/ 33 w 257"/>
              <a:gd name="T57" fmla="*/ 175 h 445"/>
              <a:gd name="T58" fmla="*/ 35 w 257"/>
              <a:gd name="T59" fmla="*/ 187 h 445"/>
              <a:gd name="T60" fmla="*/ 30 w 257"/>
              <a:gd name="T61" fmla="*/ 192 h 445"/>
              <a:gd name="T62" fmla="*/ 29 w 257"/>
              <a:gd name="T63" fmla="*/ 185 h 445"/>
              <a:gd name="T64" fmla="*/ 24 w 257"/>
              <a:gd name="T65" fmla="*/ 187 h 445"/>
              <a:gd name="T66" fmla="*/ 23 w 257"/>
              <a:gd name="T67" fmla="*/ 204 h 445"/>
              <a:gd name="T68" fmla="*/ 30 w 257"/>
              <a:gd name="T69" fmla="*/ 217 h 445"/>
              <a:gd name="T70" fmla="*/ 35 w 257"/>
              <a:gd name="T71" fmla="*/ 229 h 445"/>
              <a:gd name="T72" fmla="*/ 28 w 257"/>
              <a:gd name="T73" fmla="*/ 234 h 445"/>
              <a:gd name="T74" fmla="*/ 34 w 257"/>
              <a:gd name="T75" fmla="*/ 255 h 445"/>
              <a:gd name="T76" fmla="*/ 42 w 257"/>
              <a:gd name="T77" fmla="*/ 275 h 445"/>
              <a:gd name="T78" fmla="*/ 50 w 257"/>
              <a:gd name="T79" fmla="*/ 288 h 445"/>
              <a:gd name="T80" fmla="*/ 50 w 257"/>
              <a:gd name="T81" fmla="*/ 298 h 445"/>
              <a:gd name="T82" fmla="*/ 53 w 257"/>
              <a:gd name="T83" fmla="*/ 307 h 445"/>
              <a:gd name="T84" fmla="*/ 50 w 257"/>
              <a:gd name="T85" fmla="*/ 327 h 445"/>
              <a:gd name="T86" fmla="*/ 73 w 257"/>
              <a:gd name="T87" fmla="*/ 339 h 445"/>
              <a:gd name="T88" fmla="*/ 91 w 257"/>
              <a:gd name="T89" fmla="*/ 355 h 445"/>
              <a:gd name="T90" fmla="*/ 112 w 257"/>
              <a:gd name="T91" fmla="*/ 374 h 445"/>
              <a:gd name="T92" fmla="*/ 128 w 257"/>
              <a:gd name="T93" fmla="*/ 388 h 445"/>
              <a:gd name="T94" fmla="*/ 143 w 257"/>
              <a:gd name="T95" fmla="*/ 414 h 445"/>
              <a:gd name="T96" fmla="*/ 143 w 257"/>
              <a:gd name="T97" fmla="*/ 434 h 445"/>
              <a:gd name="T98" fmla="*/ 226 w 257"/>
              <a:gd name="T99" fmla="*/ 444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57" h="445">
                <a:moveTo>
                  <a:pt x="233" y="441"/>
                </a:moveTo>
                <a:lnTo>
                  <a:pt x="234" y="438"/>
                </a:lnTo>
                <a:lnTo>
                  <a:pt x="229" y="433"/>
                </a:lnTo>
                <a:lnTo>
                  <a:pt x="230" y="429"/>
                </a:lnTo>
                <a:lnTo>
                  <a:pt x="229" y="423"/>
                </a:lnTo>
                <a:lnTo>
                  <a:pt x="231" y="420"/>
                </a:lnTo>
                <a:lnTo>
                  <a:pt x="233" y="419"/>
                </a:lnTo>
                <a:lnTo>
                  <a:pt x="236" y="416"/>
                </a:lnTo>
                <a:lnTo>
                  <a:pt x="239" y="409"/>
                </a:lnTo>
                <a:lnTo>
                  <a:pt x="242" y="398"/>
                </a:lnTo>
                <a:lnTo>
                  <a:pt x="250" y="392"/>
                </a:lnTo>
                <a:lnTo>
                  <a:pt x="255" y="388"/>
                </a:lnTo>
                <a:lnTo>
                  <a:pt x="257" y="387"/>
                </a:lnTo>
                <a:lnTo>
                  <a:pt x="253" y="382"/>
                </a:lnTo>
                <a:lnTo>
                  <a:pt x="251" y="379"/>
                </a:lnTo>
                <a:lnTo>
                  <a:pt x="250" y="372"/>
                </a:lnTo>
                <a:lnTo>
                  <a:pt x="247" y="364"/>
                </a:lnTo>
                <a:lnTo>
                  <a:pt x="247" y="358"/>
                </a:lnTo>
                <a:lnTo>
                  <a:pt x="248" y="354"/>
                </a:lnTo>
                <a:lnTo>
                  <a:pt x="248" y="353"/>
                </a:lnTo>
                <a:lnTo>
                  <a:pt x="118" y="158"/>
                </a:lnTo>
                <a:lnTo>
                  <a:pt x="115" y="156"/>
                </a:lnTo>
                <a:lnTo>
                  <a:pt x="114" y="155"/>
                </a:lnTo>
                <a:lnTo>
                  <a:pt x="113" y="153"/>
                </a:lnTo>
                <a:lnTo>
                  <a:pt x="112" y="150"/>
                </a:lnTo>
                <a:lnTo>
                  <a:pt x="113" y="147"/>
                </a:lnTo>
                <a:lnTo>
                  <a:pt x="117" y="146"/>
                </a:lnTo>
                <a:lnTo>
                  <a:pt x="119" y="145"/>
                </a:lnTo>
                <a:lnTo>
                  <a:pt x="148" y="35"/>
                </a:lnTo>
                <a:lnTo>
                  <a:pt x="26" y="0"/>
                </a:lnTo>
                <a:lnTo>
                  <a:pt x="25" y="4"/>
                </a:lnTo>
                <a:lnTo>
                  <a:pt x="23" y="5"/>
                </a:lnTo>
                <a:lnTo>
                  <a:pt x="23" y="9"/>
                </a:lnTo>
                <a:lnTo>
                  <a:pt x="23" y="12"/>
                </a:lnTo>
                <a:lnTo>
                  <a:pt x="23" y="21"/>
                </a:lnTo>
                <a:lnTo>
                  <a:pt x="22" y="25"/>
                </a:lnTo>
                <a:lnTo>
                  <a:pt x="19" y="30"/>
                </a:lnTo>
                <a:lnTo>
                  <a:pt x="17" y="33"/>
                </a:lnTo>
                <a:lnTo>
                  <a:pt x="17" y="34"/>
                </a:lnTo>
                <a:lnTo>
                  <a:pt x="17" y="40"/>
                </a:lnTo>
                <a:lnTo>
                  <a:pt x="13" y="45"/>
                </a:lnTo>
                <a:lnTo>
                  <a:pt x="7" y="50"/>
                </a:lnTo>
                <a:lnTo>
                  <a:pt x="2" y="55"/>
                </a:lnTo>
                <a:lnTo>
                  <a:pt x="1" y="57"/>
                </a:lnTo>
                <a:lnTo>
                  <a:pt x="0" y="62"/>
                </a:lnTo>
                <a:lnTo>
                  <a:pt x="0" y="66"/>
                </a:lnTo>
                <a:lnTo>
                  <a:pt x="1" y="71"/>
                </a:lnTo>
                <a:lnTo>
                  <a:pt x="3" y="75"/>
                </a:lnTo>
                <a:lnTo>
                  <a:pt x="7" y="81"/>
                </a:lnTo>
                <a:lnTo>
                  <a:pt x="8" y="85"/>
                </a:lnTo>
                <a:lnTo>
                  <a:pt x="9" y="90"/>
                </a:lnTo>
                <a:lnTo>
                  <a:pt x="9" y="98"/>
                </a:lnTo>
                <a:lnTo>
                  <a:pt x="6" y="104"/>
                </a:lnTo>
                <a:lnTo>
                  <a:pt x="5" y="110"/>
                </a:lnTo>
                <a:lnTo>
                  <a:pt x="5" y="117"/>
                </a:lnTo>
                <a:lnTo>
                  <a:pt x="4" y="120"/>
                </a:lnTo>
                <a:lnTo>
                  <a:pt x="2" y="122"/>
                </a:lnTo>
                <a:lnTo>
                  <a:pt x="3" y="126"/>
                </a:lnTo>
                <a:lnTo>
                  <a:pt x="7" y="133"/>
                </a:lnTo>
                <a:lnTo>
                  <a:pt x="11" y="145"/>
                </a:lnTo>
                <a:lnTo>
                  <a:pt x="15" y="153"/>
                </a:lnTo>
                <a:lnTo>
                  <a:pt x="17" y="156"/>
                </a:lnTo>
                <a:lnTo>
                  <a:pt x="17" y="161"/>
                </a:lnTo>
                <a:lnTo>
                  <a:pt x="16" y="164"/>
                </a:lnTo>
                <a:lnTo>
                  <a:pt x="14" y="166"/>
                </a:lnTo>
                <a:lnTo>
                  <a:pt x="14" y="169"/>
                </a:lnTo>
                <a:lnTo>
                  <a:pt x="18" y="169"/>
                </a:lnTo>
                <a:lnTo>
                  <a:pt x="20" y="172"/>
                </a:lnTo>
                <a:lnTo>
                  <a:pt x="23" y="176"/>
                </a:lnTo>
                <a:lnTo>
                  <a:pt x="24" y="178"/>
                </a:lnTo>
                <a:lnTo>
                  <a:pt x="27" y="179"/>
                </a:lnTo>
                <a:lnTo>
                  <a:pt x="29" y="175"/>
                </a:lnTo>
                <a:lnTo>
                  <a:pt x="29" y="170"/>
                </a:lnTo>
                <a:lnTo>
                  <a:pt x="34" y="169"/>
                </a:lnTo>
                <a:lnTo>
                  <a:pt x="37" y="172"/>
                </a:lnTo>
                <a:lnTo>
                  <a:pt x="44" y="172"/>
                </a:lnTo>
                <a:lnTo>
                  <a:pt x="48" y="176"/>
                </a:lnTo>
                <a:lnTo>
                  <a:pt x="51" y="177"/>
                </a:lnTo>
                <a:lnTo>
                  <a:pt x="53" y="178"/>
                </a:lnTo>
                <a:lnTo>
                  <a:pt x="51" y="180"/>
                </a:lnTo>
                <a:lnTo>
                  <a:pt x="49" y="179"/>
                </a:lnTo>
                <a:lnTo>
                  <a:pt x="45" y="177"/>
                </a:lnTo>
                <a:lnTo>
                  <a:pt x="44" y="177"/>
                </a:lnTo>
                <a:lnTo>
                  <a:pt x="40" y="176"/>
                </a:lnTo>
                <a:lnTo>
                  <a:pt x="38" y="175"/>
                </a:lnTo>
                <a:lnTo>
                  <a:pt x="35" y="174"/>
                </a:lnTo>
                <a:lnTo>
                  <a:pt x="33" y="175"/>
                </a:lnTo>
                <a:lnTo>
                  <a:pt x="33" y="177"/>
                </a:lnTo>
                <a:lnTo>
                  <a:pt x="33" y="184"/>
                </a:lnTo>
                <a:lnTo>
                  <a:pt x="35" y="187"/>
                </a:lnTo>
                <a:lnTo>
                  <a:pt x="34" y="194"/>
                </a:lnTo>
                <a:lnTo>
                  <a:pt x="33" y="194"/>
                </a:lnTo>
                <a:lnTo>
                  <a:pt x="30" y="192"/>
                </a:lnTo>
                <a:lnTo>
                  <a:pt x="29" y="190"/>
                </a:lnTo>
                <a:lnTo>
                  <a:pt x="29" y="186"/>
                </a:lnTo>
                <a:lnTo>
                  <a:pt x="29" y="185"/>
                </a:lnTo>
                <a:lnTo>
                  <a:pt x="28" y="184"/>
                </a:lnTo>
                <a:lnTo>
                  <a:pt x="25" y="183"/>
                </a:lnTo>
                <a:lnTo>
                  <a:pt x="24" y="187"/>
                </a:lnTo>
                <a:lnTo>
                  <a:pt x="23" y="189"/>
                </a:lnTo>
                <a:lnTo>
                  <a:pt x="23" y="195"/>
                </a:lnTo>
                <a:lnTo>
                  <a:pt x="23" y="204"/>
                </a:lnTo>
                <a:lnTo>
                  <a:pt x="23" y="209"/>
                </a:lnTo>
                <a:lnTo>
                  <a:pt x="26" y="214"/>
                </a:lnTo>
                <a:lnTo>
                  <a:pt x="30" y="217"/>
                </a:lnTo>
                <a:lnTo>
                  <a:pt x="34" y="220"/>
                </a:lnTo>
                <a:lnTo>
                  <a:pt x="35" y="225"/>
                </a:lnTo>
                <a:lnTo>
                  <a:pt x="35" y="229"/>
                </a:lnTo>
                <a:lnTo>
                  <a:pt x="34" y="233"/>
                </a:lnTo>
                <a:lnTo>
                  <a:pt x="31" y="234"/>
                </a:lnTo>
                <a:lnTo>
                  <a:pt x="28" y="234"/>
                </a:lnTo>
                <a:lnTo>
                  <a:pt x="28" y="244"/>
                </a:lnTo>
                <a:lnTo>
                  <a:pt x="29" y="247"/>
                </a:lnTo>
                <a:lnTo>
                  <a:pt x="34" y="255"/>
                </a:lnTo>
                <a:lnTo>
                  <a:pt x="35" y="261"/>
                </a:lnTo>
                <a:lnTo>
                  <a:pt x="40" y="268"/>
                </a:lnTo>
                <a:lnTo>
                  <a:pt x="42" y="275"/>
                </a:lnTo>
                <a:lnTo>
                  <a:pt x="45" y="280"/>
                </a:lnTo>
                <a:lnTo>
                  <a:pt x="48" y="287"/>
                </a:lnTo>
                <a:lnTo>
                  <a:pt x="50" y="288"/>
                </a:lnTo>
                <a:lnTo>
                  <a:pt x="50" y="293"/>
                </a:lnTo>
                <a:lnTo>
                  <a:pt x="50" y="296"/>
                </a:lnTo>
                <a:lnTo>
                  <a:pt x="50" y="298"/>
                </a:lnTo>
                <a:lnTo>
                  <a:pt x="52" y="300"/>
                </a:lnTo>
                <a:lnTo>
                  <a:pt x="53" y="303"/>
                </a:lnTo>
                <a:lnTo>
                  <a:pt x="53" y="307"/>
                </a:lnTo>
                <a:lnTo>
                  <a:pt x="52" y="316"/>
                </a:lnTo>
                <a:lnTo>
                  <a:pt x="51" y="322"/>
                </a:lnTo>
                <a:lnTo>
                  <a:pt x="50" y="327"/>
                </a:lnTo>
                <a:lnTo>
                  <a:pt x="59" y="332"/>
                </a:lnTo>
                <a:lnTo>
                  <a:pt x="67" y="335"/>
                </a:lnTo>
                <a:lnTo>
                  <a:pt x="73" y="339"/>
                </a:lnTo>
                <a:lnTo>
                  <a:pt x="82" y="342"/>
                </a:lnTo>
                <a:lnTo>
                  <a:pt x="85" y="345"/>
                </a:lnTo>
                <a:lnTo>
                  <a:pt x="91" y="355"/>
                </a:lnTo>
                <a:lnTo>
                  <a:pt x="99" y="362"/>
                </a:lnTo>
                <a:lnTo>
                  <a:pt x="111" y="365"/>
                </a:lnTo>
                <a:lnTo>
                  <a:pt x="112" y="374"/>
                </a:lnTo>
                <a:lnTo>
                  <a:pt x="114" y="378"/>
                </a:lnTo>
                <a:lnTo>
                  <a:pt x="121" y="380"/>
                </a:lnTo>
                <a:lnTo>
                  <a:pt x="128" y="388"/>
                </a:lnTo>
                <a:lnTo>
                  <a:pt x="136" y="400"/>
                </a:lnTo>
                <a:lnTo>
                  <a:pt x="140" y="405"/>
                </a:lnTo>
                <a:lnTo>
                  <a:pt x="143" y="414"/>
                </a:lnTo>
                <a:lnTo>
                  <a:pt x="140" y="422"/>
                </a:lnTo>
                <a:lnTo>
                  <a:pt x="140" y="427"/>
                </a:lnTo>
                <a:lnTo>
                  <a:pt x="143" y="434"/>
                </a:lnTo>
                <a:lnTo>
                  <a:pt x="147" y="435"/>
                </a:lnTo>
                <a:lnTo>
                  <a:pt x="225" y="445"/>
                </a:lnTo>
                <a:lnTo>
                  <a:pt x="226" y="444"/>
                </a:lnTo>
                <a:lnTo>
                  <a:pt x="233" y="441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197" name="Freeform 10">
            <a:extLst>
              <a:ext uri="{FF2B5EF4-FFF2-40B4-BE49-F238E27FC236}">
                <a16:creationId xmlns:a16="http://schemas.microsoft.com/office/drawing/2014/main" id="{A3B446C1-1ADC-C040-8113-15390CB9608F}"/>
              </a:ext>
            </a:extLst>
          </p:cNvPr>
          <p:cNvSpPr>
            <a:spLocks/>
          </p:cNvSpPr>
          <p:nvPr/>
        </p:nvSpPr>
        <p:spPr bwMode="auto">
          <a:xfrm>
            <a:off x="6903857" y="3909504"/>
            <a:ext cx="1075737" cy="582827"/>
          </a:xfrm>
          <a:custGeom>
            <a:avLst/>
            <a:gdLst>
              <a:gd name="T0" fmla="*/ 0 w 332"/>
              <a:gd name="T1" fmla="*/ 25 h 178"/>
              <a:gd name="T2" fmla="*/ 0 w 332"/>
              <a:gd name="T3" fmla="*/ 28 h 178"/>
              <a:gd name="T4" fmla="*/ 0 w 332"/>
              <a:gd name="T5" fmla="*/ 25 h 178"/>
              <a:gd name="T6" fmla="*/ 118 w 332"/>
              <a:gd name="T7" fmla="*/ 32 h 178"/>
              <a:gd name="T8" fmla="*/ 113 w 332"/>
              <a:gd name="T9" fmla="*/ 123 h 178"/>
              <a:gd name="T10" fmla="*/ 121 w 332"/>
              <a:gd name="T11" fmla="*/ 131 h 178"/>
              <a:gd name="T12" fmla="*/ 124 w 332"/>
              <a:gd name="T13" fmla="*/ 134 h 178"/>
              <a:gd name="T14" fmla="*/ 127 w 332"/>
              <a:gd name="T15" fmla="*/ 134 h 178"/>
              <a:gd name="T16" fmla="*/ 131 w 332"/>
              <a:gd name="T17" fmla="*/ 133 h 178"/>
              <a:gd name="T18" fmla="*/ 134 w 332"/>
              <a:gd name="T19" fmla="*/ 134 h 178"/>
              <a:gd name="T20" fmla="*/ 137 w 332"/>
              <a:gd name="T21" fmla="*/ 133 h 178"/>
              <a:gd name="T22" fmla="*/ 141 w 332"/>
              <a:gd name="T23" fmla="*/ 135 h 178"/>
              <a:gd name="T24" fmla="*/ 144 w 332"/>
              <a:gd name="T25" fmla="*/ 144 h 178"/>
              <a:gd name="T26" fmla="*/ 153 w 332"/>
              <a:gd name="T27" fmla="*/ 144 h 178"/>
              <a:gd name="T28" fmla="*/ 160 w 332"/>
              <a:gd name="T29" fmla="*/ 148 h 178"/>
              <a:gd name="T30" fmla="*/ 166 w 332"/>
              <a:gd name="T31" fmla="*/ 147 h 178"/>
              <a:gd name="T32" fmla="*/ 167 w 332"/>
              <a:gd name="T33" fmla="*/ 147 h 178"/>
              <a:gd name="T34" fmla="*/ 171 w 332"/>
              <a:gd name="T35" fmla="*/ 151 h 178"/>
              <a:gd name="T36" fmla="*/ 175 w 332"/>
              <a:gd name="T37" fmla="*/ 148 h 178"/>
              <a:gd name="T38" fmla="*/ 184 w 332"/>
              <a:gd name="T39" fmla="*/ 149 h 178"/>
              <a:gd name="T40" fmla="*/ 188 w 332"/>
              <a:gd name="T41" fmla="*/ 156 h 178"/>
              <a:gd name="T42" fmla="*/ 191 w 332"/>
              <a:gd name="T43" fmla="*/ 156 h 178"/>
              <a:gd name="T44" fmla="*/ 192 w 332"/>
              <a:gd name="T45" fmla="*/ 162 h 178"/>
              <a:gd name="T46" fmla="*/ 196 w 332"/>
              <a:gd name="T47" fmla="*/ 163 h 178"/>
              <a:gd name="T48" fmla="*/ 200 w 332"/>
              <a:gd name="T49" fmla="*/ 160 h 178"/>
              <a:gd name="T50" fmla="*/ 202 w 332"/>
              <a:gd name="T51" fmla="*/ 157 h 178"/>
              <a:gd name="T52" fmla="*/ 204 w 332"/>
              <a:gd name="T53" fmla="*/ 157 h 178"/>
              <a:gd name="T54" fmla="*/ 211 w 332"/>
              <a:gd name="T55" fmla="*/ 162 h 178"/>
              <a:gd name="T56" fmla="*/ 213 w 332"/>
              <a:gd name="T57" fmla="*/ 166 h 178"/>
              <a:gd name="T58" fmla="*/ 220 w 332"/>
              <a:gd name="T59" fmla="*/ 162 h 178"/>
              <a:gd name="T60" fmla="*/ 222 w 332"/>
              <a:gd name="T61" fmla="*/ 164 h 178"/>
              <a:gd name="T62" fmla="*/ 223 w 332"/>
              <a:gd name="T63" fmla="*/ 170 h 178"/>
              <a:gd name="T64" fmla="*/ 225 w 332"/>
              <a:gd name="T65" fmla="*/ 169 h 178"/>
              <a:gd name="T66" fmla="*/ 228 w 332"/>
              <a:gd name="T67" fmla="*/ 164 h 178"/>
              <a:gd name="T68" fmla="*/ 233 w 332"/>
              <a:gd name="T69" fmla="*/ 163 h 178"/>
              <a:gd name="T70" fmla="*/ 239 w 332"/>
              <a:gd name="T71" fmla="*/ 166 h 178"/>
              <a:gd name="T72" fmla="*/ 248 w 332"/>
              <a:gd name="T73" fmla="*/ 165 h 178"/>
              <a:gd name="T74" fmla="*/ 252 w 332"/>
              <a:gd name="T75" fmla="*/ 169 h 178"/>
              <a:gd name="T76" fmla="*/ 254 w 332"/>
              <a:gd name="T77" fmla="*/ 172 h 178"/>
              <a:gd name="T78" fmla="*/ 259 w 332"/>
              <a:gd name="T79" fmla="*/ 171 h 178"/>
              <a:gd name="T80" fmla="*/ 264 w 332"/>
              <a:gd name="T81" fmla="*/ 167 h 178"/>
              <a:gd name="T82" fmla="*/ 267 w 332"/>
              <a:gd name="T83" fmla="*/ 164 h 178"/>
              <a:gd name="T84" fmla="*/ 271 w 332"/>
              <a:gd name="T85" fmla="*/ 164 h 178"/>
              <a:gd name="T86" fmla="*/ 275 w 332"/>
              <a:gd name="T87" fmla="*/ 166 h 178"/>
              <a:gd name="T88" fmla="*/ 278 w 332"/>
              <a:gd name="T89" fmla="*/ 165 h 178"/>
              <a:gd name="T90" fmla="*/ 282 w 332"/>
              <a:gd name="T91" fmla="*/ 162 h 178"/>
              <a:gd name="T92" fmla="*/ 288 w 332"/>
              <a:gd name="T93" fmla="*/ 163 h 178"/>
              <a:gd name="T94" fmla="*/ 291 w 332"/>
              <a:gd name="T95" fmla="*/ 164 h 178"/>
              <a:gd name="T96" fmla="*/ 300 w 332"/>
              <a:gd name="T97" fmla="*/ 161 h 178"/>
              <a:gd name="T98" fmla="*/ 306 w 332"/>
              <a:gd name="T99" fmla="*/ 163 h 178"/>
              <a:gd name="T100" fmla="*/ 311 w 332"/>
              <a:gd name="T101" fmla="*/ 168 h 178"/>
              <a:gd name="T102" fmla="*/ 318 w 332"/>
              <a:gd name="T103" fmla="*/ 173 h 178"/>
              <a:gd name="T104" fmla="*/ 324 w 332"/>
              <a:gd name="T105" fmla="*/ 173 h 178"/>
              <a:gd name="T106" fmla="*/ 328 w 332"/>
              <a:gd name="T107" fmla="*/ 176 h 178"/>
              <a:gd name="T108" fmla="*/ 331 w 332"/>
              <a:gd name="T109" fmla="*/ 178 h 178"/>
              <a:gd name="T110" fmla="*/ 332 w 332"/>
              <a:gd name="T111" fmla="*/ 88 h 178"/>
              <a:gd name="T112" fmla="*/ 324 w 332"/>
              <a:gd name="T113" fmla="*/ 37 h 178"/>
              <a:gd name="T114" fmla="*/ 324 w 332"/>
              <a:gd name="T115" fmla="*/ 12 h 178"/>
              <a:gd name="T116" fmla="*/ 175 w 332"/>
              <a:gd name="T117" fmla="*/ 9 h 178"/>
              <a:gd name="T118" fmla="*/ 4 w 332"/>
              <a:gd name="T119" fmla="*/ 0 h 178"/>
              <a:gd name="T120" fmla="*/ 3 w 332"/>
              <a:gd name="T121" fmla="*/ 25 h 178"/>
              <a:gd name="T122" fmla="*/ 0 w 332"/>
              <a:gd name="T123" fmla="*/ 25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32" h="178">
                <a:moveTo>
                  <a:pt x="0" y="25"/>
                </a:moveTo>
                <a:cubicBezTo>
                  <a:pt x="0" y="28"/>
                  <a:pt x="0" y="28"/>
                  <a:pt x="0" y="28"/>
                </a:cubicBezTo>
                <a:cubicBezTo>
                  <a:pt x="0" y="25"/>
                  <a:pt x="0" y="25"/>
                  <a:pt x="0" y="25"/>
                </a:cubicBezTo>
                <a:cubicBezTo>
                  <a:pt x="118" y="32"/>
                  <a:pt x="118" y="32"/>
                  <a:pt x="118" y="32"/>
                </a:cubicBezTo>
                <a:cubicBezTo>
                  <a:pt x="113" y="123"/>
                  <a:pt x="113" y="123"/>
                  <a:pt x="113" y="123"/>
                </a:cubicBezTo>
                <a:cubicBezTo>
                  <a:pt x="121" y="131"/>
                  <a:pt x="121" y="131"/>
                  <a:pt x="121" y="131"/>
                </a:cubicBezTo>
                <a:cubicBezTo>
                  <a:pt x="124" y="134"/>
                  <a:pt x="124" y="134"/>
                  <a:pt x="124" y="134"/>
                </a:cubicBezTo>
                <a:cubicBezTo>
                  <a:pt x="127" y="134"/>
                  <a:pt x="127" y="134"/>
                  <a:pt x="127" y="134"/>
                </a:cubicBezTo>
                <a:cubicBezTo>
                  <a:pt x="131" y="133"/>
                  <a:pt x="131" y="133"/>
                  <a:pt x="131" y="133"/>
                </a:cubicBezTo>
                <a:cubicBezTo>
                  <a:pt x="134" y="134"/>
                  <a:pt x="134" y="134"/>
                  <a:pt x="134" y="134"/>
                </a:cubicBezTo>
                <a:cubicBezTo>
                  <a:pt x="137" y="133"/>
                  <a:pt x="137" y="133"/>
                  <a:pt x="137" y="133"/>
                </a:cubicBezTo>
                <a:cubicBezTo>
                  <a:pt x="141" y="135"/>
                  <a:pt x="141" y="135"/>
                  <a:pt x="141" y="135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153" y="144"/>
                  <a:pt x="153" y="144"/>
                  <a:pt x="153" y="144"/>
                </a:cubicBezTo>
                <a:cubicBezTo>
                  <a:pt x="160" y="148"/>
                  <a:pt x="160" y="148"/>
                  <a:pt x="160" y="148"/>
                </a:cubicBezTo>
                <a:cubicBezTo>
                  <a:pt x="166" y="147"/>
                  <a:pt x="166" y="147"/>
                  <a:pt x="166" y="147"/>
                </a:cubicBezTo>
                <a:cubicBezTo>
                  <a:pt x="167" y="147"/>
                  <a:pt x="167" y="147"/>
                  <a:pt x="167" y="147"/>
                </a:cubicBezTo>
                <a:cubicBezTo>
                  <a:pt x="171" y="151"/>
                  <a:pt x="171" y="151"/>
                  <a:pt x="171" y="151"/>
                </a:cubicBezTo>
                <a:cubicBezTo>
                  <a:pt x="175" y="148"/>
                  <a:pt x="175" y="148"/>
                  <a:pt x="175" y="148"/>
                </a:cubicBezTo>
                <a:cubicBezTo>
                  <a:pt x="184" y="149"/>
                  <a:pt x="184" y="149"/>
                  <a:pt x="184" y="149"/>
                </a:cubicBezTo>
                <a:cubicBezTo>
                  <a:pt x="188" y="156"/>
                  <a:pt x="188" y="156"/>
                  <a:pt x="188" y="156"/>
                </a:cubicBezTo>
                <a:cubicBezTo>
                  <a:pt x="191" y="156"/>
                  <a:pt x="191" y="156"/>
                  <a:pt x="191" y="156"/>
                </a:cubicBezTo>
                <a:cubicBezTo>
                  <a:pt x="192" y="162"/>
                  <a:pt x="192" y="162"/>
                  <a:pt x="192" y="162"/>
                </a:cubicBezTo>
                <a:cubicBezTo>
                  <a:pt x="196" y="163"/>
                  <a:pt x="196" y="163"/>
                  <a:pt x="196" y="163"/>
                </a:cubicBezTo>
                <a:cubicBezTo>
                  <a:pt x="200" y="160"/>
                  <a:pt x="200" y="160"/>
                  <a:pt x="200" y="160"/>
                </a:cubicBezTo>
                <a:cubicBezTo>
                  <a:pt x="202" y="157"/>
                  <a:pt x="202" y="157"/>
                  <a:pt x="202" y="157"/>
                </a:cubicBezTo>
                <a:cubicBezTo>
                  <a:pt x="204" y="157"/>
                  <a:pt x="204" y="157"/>
                  <a:pt x="204" y="157"/>
                </a:cubicBezTo>
                <a:cubicBezTo>
                  <a:pt x="211" y="162"/>
                  <a:pt x="211" y="162"/>
                  <a:pt x="211" y="162"/>
                </a:cubicBezTo>
                <a:cubicBezTo>
                  <a:pt x="213" y="166"/>
                  <a:pt x="213" y="166"/>
                  <a:pt x="213" y="166"/>
                </a:cubicBezTo>
                <a:cubicBezTo>
                  <a:pt x="220" y="162"/>
                  <a:pt x="220" y="162"/>
                  <a:pt x="220" y="162"/>
                </a:cubicBezTo>
                <a:cubicBezTo>
                  <a:pt x="222" y="164"/>
                  <a:pt x="222" y="164"/>
                  <a:pt x="222" y="164"/>
                </a:cubicBezTo>
                <a:cubicBezTo>
                  <a:pt x="223" y="170"/>
                  <a:pt x="223" y="170"/>
                  <a:pt x="223" y="170"/>
                </a:cubicBezTo>
                <a:cubicBezTo>
                  <a:pt x="225" y="169"/>
                  <a:pt x="225" y="169"/>
                  <a:pt x="225" y="169"/>
                </a:cubicBezTo>
                <a:cubicBezTo>
                  <a:pt x="228" y="164"/>
                  <a:pt x="228" y="164"/>
                  <a:pt x="228" y="164"/>
                </a:cubicBezTo>
                <a:cubicBezTo>
                  <a:pt x="233" y="163"/>
                  <a:pt x="233" y="163"/>
                  <a:pt x="233" y="163"/>
                </a:cubicBezTo>
                <a:cubicBezTo>
                  <a:pt x="239" y="166"/>
                  <a:pt x="239" y="166"/>
                  <a:pt x="239" y="166"/>
                </a:cubicBezTo>
                <a:cubicBezTo>
                  <a:pt x="248" y="165"/>
                  <a:pt x="248" y="165"/>
                  <a:pt x="248" y="165"/>
                </a:cubicBezTo>
                <a:cubicBezTo>
                  <a:pt x="252" y="169"/>
                  <a:pt x="252" y="169"/>
                  <a:pt x="252" y="169"/>
                </a:cubicBezTo>
                <a:cubicBezTo>
                  <a:pt x="254" y="172"/>
                  <a:pt x="254" y="172"/>
                  <a:pt x="254" y="172"/>
                </a:cubicBezTo>
                <a:cubicBezTo>
                  <a:pt x="259" y="171"/>
                  <a:pt x="259" y="171"/>
                  <a:pt x="259" y="171"/>
                </a:cubicBezTo>
                <a:cubicBezTo>
                  <a:pt x="264" y="167"/>
                  <a:pt x="264" y="167"/>
                  <a:pt x="264" y="167"/>
                </a:cubicBezTo>
                <a:cubicBezTo>
                  <a:pt x="267" y="164"/>
                  <a:pt x="267" y="164"/>
                  <a:pt x="267" y="164"/>
                </a:cubicBezTo>
                <a:cubicBezTo>
                  <a:pt x="271" y="164"/>
                  <a:pt x="271" y="164"/>
                  <a:pt x="271" y="164"/>
                </a:cubicBezTo>
                <a:cubicBezTo>
                  <a:pt x="275" y="166"/>
                  <a:pt x="275" y="166"/>
                  <a:pt x="275" y="166"/>
                </a:cubicBezTo>
                <a:cubicBezTo>
                  <a:pt x="278" y="165"/>
                  <a:pt x="278" y="165"/>
                  <a:pt x="278" y="165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8" y="163"/>
                  <a:pt x="288" y="163"/>
                  <a:pt x="288" y="163"/>
                </a:cubicBezTo>
                <a:cubicBezTo>
                  <a:pt x="291" y="164"/>
                  <a:pt x="291" y="164"/>
                  <a:pt x="291" y="164"/>
                </a:cubicBezTo>
                <a:cubicBezTo>
                  <a:pt x="300" y="161"/>
                  <a:pt x="300" y="161"/>
                  <a:pt x="300" y="161"/>
                </a:cubicBezTo>
                <a:cubicBezTo>
                  <a:pt x="306" y="163"/>
                  <a:pt x="306" y="163"/>
                  <a:pt x="306" y="163"/>
                </a:cubicBezTo>
                <a:cubicBezTo>
                  <a:pt x="311" y="168"/>
                  <a:pt x="311" y="168"/>
                  <a:pt x="311" y="168"/>
                </a:cubicBezTo>
                <a:cubicBezTo>
                  <a:pt x="318" y="173"/>
                  <a:pt x="318" y="173"/>
                  <a:pt x="318" y="173"/>
                </a:cubicBezTo>
                <a:cubicBezTo>
                  <a:pt x="324" y="173"/>
                  <a:pt x="324" y="173"/>
                  <a:pt x="324" y="173"/>
                </a:cubicBezTo>
                <a:cubicBezTo>
                  <a:pt x="328" y="176"/>
                  <a:pt x="328" y="176"/>
                  <a:pt x="328" y="176"/>
                </a:cubicBezTo>
                <a:cubicBezTo>
                  <a:pt x="331" y="178"/>
                  <a:pt x="331" y="178"/>
                  <a:pt x="331" y="178"/>
                </a:cubicBezTo>
                <a:cubicBezTo>
                  <a:pt x="332" y="88"/>
                  <a:pt x="332" y="88"/>
                  <a:pt x="332" y="88"/>
                </a:cubicBezTo>
                <a:cubicBezTo>
                  <a:pt x="324" y="37"/>
                  <a:pt x="324" y="37"/>
                  <a:pt x="324" y="37"/>
                </a:cubicBezTo>
                <a:cubicBezTo>
                  <a:pt x="324" y="12"/>
                  <a:pt x="324" y="12"/>
                  <a:pt x="324" y="12"/>
                </a:cubicBezTo>
                <a:cubicBezTo>
                  <a:pt x="324" y="12"/>
                  <a:pt x="211" y="10"/>
                  <a:pt x="175" y="9"/>
                </a:cubicBezTo>
                <a:cubicBezTo>
                  <a:pt x="131" y="7"/>
                  <a:pt x="4" y="0"/>
                  <a:pt x="4" y="0"/>
                </a:cubicBezTo>
                <a:cubicBezTo>
                  <a:pt x="3" y="25"/>
                  <a:pt x="3" y="25"/>
                  <a:pt x="3" y="25"/>
                </a:cubicBezTo>
                <a:lnTo>
                  <a:pt x="0" y="25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198" name="Freeform 11">
            <a:extLst>
              <a:ext uri="{FF2B5EF4-FFF2-40B4-BE49-F238E27FC236}">
                <a16:creationId xmlns:a16="http://schemas.microsoft.com/office/drawing/2014/main" id="{39F7D672-4457-5843-BDC9-F6D67FB9CE68}"/>
              </a:ext>
            </a:extLst>
          </p:cNvPr>
          <p:cNvSpPr>
            <a:spLocks/>
          </p:cNvSpPr>
          <p:nvPr/>
        </p:nvSpPr>
        <p:spPr bwMode="auto">
          <a:xfrm>
            <a:off x="7041672" y="3438614"/>
            <a:ext cx="911123" cy="509489"/>
          </a:xfrm>
          <a:custGeom>
            <a:avLst/>
            <a:gdLst>
              <a:gd name="T0" fmla="*/ 282 w 282"/>
              <a:gd name="T1" fmla="*/ 156 h 156"/>
              <a:gd name="T2" fmla="*/ 282 w 282"/>
              <a:gd name="T3" fmla="*/ 52 h 156"/>
              <a:gd name="T4" fmla="*/ 276 w 282"/>
              <a:gd name="T5" fmla="*/ 49 h 156"/>
              <a:gd name="T6" fmla="*/ 273 w 282"/>
              <a:gd name="T7" fmla="*/ 47 h 156"/>
              <a:gd name="T8" fmla="*/ 271 w 282"/>
              <a:gd name="T9" fmla="*/ 41 h 156"/>
              <a:gd name="T10" fmla="*/ 265 w 282"/>
              <a:gd name="T11" fmla="*/ 35 h 156"/>
              <a:gd name="T12" fmla="*/ 268 w 282"/>
              <a:gd name="T13" fmla="*/ 30 h 156"/>
              <a:gd name="T14" fmla="*/ 271 w 282"/>
              <a:gd name="T15" fmla="*/ 24 h 156"/>
              <a:gd name="T16" fmla="*/ 271 w 282"/>
              <a:gd name="T17" fmla="*/ 19 h 156"/>
              <a:gd name="T18" fmla="*/ 269 w 282"/>
              <a:gd name="T19" fmla="*/ 19 h 156"/>
              <a:gd name="T20" fmla="*/ 260 w 282"/>
              <a:gd name="T21" fmla="*/ 19 h 156"/>
              <a:gd name="T22" fmla="*/ 258 w 282"/>
              <a:gd name="T23" fmla="*/ 15 h 156"/>
              <a:gd name="T24" fmla="*/ 254 w 282"/>
              <a:gd name="T25" fmla="*/ 9 h 156"/>
              <a:gd name="T26" fmla="*/ 165 w 282"/>
              <a:gd name="T27" fmla="*/ 6 h 156"/>
              <a:gd name="T28" fmla="*/ 10 w 282"/>
              <a:gd name="T29" fmla="*/ 0 h 156"/>
              <a:gd name="T30" fmla="*/ 0 w 282"/>
              <a:gd name="T31" fmla="*/ 146 h 156"/>
              <a:gd name="T32" fmla="*/ 133 w 282"/>
              <a:gd name="T33" fmla="*/ 153 h 156"/>
              <a:gd name="T34" fmla="*/ 282 w 282"/>
              <a:gd name="T35" fmla="*/ 156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2" h="156">
                <a:moveTo>
                  <a:pt x="282" y="156"/>
                </a:moveTo>
                <a:cubicBezTo>
                  <a:pt x="282" y="52"/>
                  <a:pt x="282" y="52"/>
                  <a:pt x="282" y="52"/>
                </a:cubicBezTo>
                <a:cubicBezTo>
                  <a:pt x="276" y="49"/>
                  <a:pt x="276" y="49"/>
                  <a:pt x="276" y="49"/>
                </a:cubicBezTo>
                <a:cubicBezTo>
                  <a:pt x="273" y="47"/>
                  <a:pt x="273" y="47"/>
                  <a:pt x="273" y="47"/>
                </a:cubicBezTo>
                <a:cubicBezTo>
                  <a:pt x="271" y="41"/>
                  <a:pt x="271" y="41"/>
                  <a:pt x="271" y="41"/>
                </a:cubicBezTo>
                <a:cubicBezTo>
                  <a:pt x="265" y="35"/>
                  <a:pt x="265" y="35"/>
                  <a:pt x="265" y="35"/>
                </a:cubicBezTo>
                <a:cubicBezTo>
                  <a:pt x="268" y="30"/>
                  <a:pt x="268" y="30"/>
                  <a:pt x="268" y="30"/>
                </a:cubicBezTo>
                <a:cubicBezTo>
                  <a:pt x="271" y="24"/>
                  <a:pt x="271" y="24"/>
                  <a:pt x="271" y="24"/>
                </a:cubicBezTo>
                <a:cubicBezTo>
                  <a:pt x="271" y="19"/>
                  <a:pt x="271" y="19"/>
                  <a:pt x="271" y="19"/>
                </a:cubicBezTo>
                <a:cubicBezTo>
                  <a:pt x="269" y="19"/>
                  <a:pt x="269" y="19"/>
                  <a:pt x="269" y="19"/>
                </a:cubicBezTo>
                <a:cubicBezTo>
                  <a:pt x="260" y="19"/>
                  <a:pt x="260" y="19"/>
                  <a:pt x="260" y="19"/>
                </a:cubicBezTo>
                <a:cubicBezTo>
                  <a:pt x="258" y="15"/>
                  <a:pt x="258" y="15"/>
                  <a:pt x="258" y="15"/>
                </a:cubicBezTo>
                <a:cubicBezTo>
                  <a:pt x="254" y="9"/>
                  <a:pt x="254" y="9"/>
                  <a:pt x="254" y="9"/>
                </a:cubicBezTo>
                <a:cubicBezTo>
                  <a:pt x="254" y="9"/>
                  <a:pt x="187" y="7"/>
                  <a:pt x="165" y="6"/>
                </a:cubicBezTo>
                <a:cubicBezTo>
                  <a:pt x="126" y="5"/>
                  <a:pt x="10" y="0"/>
                  <a:pt x="10" y="0"/>
                </a:cubicBezTo>
                <a:cubicBezTo>
                  <a:pt x="0" y="146"/>
                  <a:pt x="0" y="146"/>
                  <a:pt x="0" y="146"/>
                </a:cubicBezTo>
                <a:cubicBezTo>
                  <a:pt x="41" y="148"/>
                  <a:pt x="104" y="151"/>
                  <a:pt x="133" y="153"/>
                </a:cubicBezTo>
                <a:cubicBezTo>
                  <a:pt x="169" y="154"/>
                  <a:pt x="282" y="156"/>
                  <a:pt x="282" y="156"/>
                </a:cubicBez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199" name="Freeform 12">
            <a:extLst>
              <a:ext uri="{FF2B5EF4-FFF2-40B4-BE49-F238E27FC236}">
                <a16:creationId xmlns:a16="http://schemas.microsoft.com/office/drawing/2014/main" id="{E931B079-E4F8-E649-B0F0-49E17E5C3B7C}"/>
              </a:ext>
            </a:extLst>
          </p:cNvPr>
          <p:cNvSpPr>
            <a:spLocks/>
          </p:cNvSpPr>
          <p:nvPr/>
        </p:nvSpPr>
        <p:spPr bwMode="auto">
          <a:xfrm>
            <a:off x="6850260" y="2952285"/>
            <a:ext cx="1014485" cy="517209"/>
          </a:xfrm>
          <a:custGeom>
            <a:avLst/>
            <a:gdLst>
              <a:gd name="T0" fmla="*/ 313 w 313"/>
              <a:gd name="T1" fmla="*/ 158 h 158"/>
              <a:gd name="T2" fmla="*/ 313 w 313"/>
              <a:gd name="T3" fmla="*/ 158 h 158"/>
              <a:gd name="T4" fmla="*/ 313 w 313"/>
              <a:gd name="T5" fmla="*/ 158 h 158"/>
              <a:gd name="T6" fmla="*/ 311 w 313"/>
              <a:gd name="T7" fmla="*/ 154 h 158"/>
              <a:gd name="T8" fmla="*/ 310 w 313"/>
              <a:gd name="T9" fmla="*/ 148 h 158"/>
              <a:gd name="T10" fmla="*/ 304 w 313"/>
              <a:gd name="T11" fmla="*/ 146 h 158"/>
              <a:gd name="T12" fmla="*/ 304 w 313"/>
              <a:gd name="T13" fmla="*/ 145 h 158"/>
              <a:gd name="T14" fmla="*/ 302 w 313"/>
              <a:gd name="T15" fmla="*/ 142 h 158"/>
              <a:gd name="T16" fmla="*/ 304 w 313"/>
              <a:gd name="T17" fmla="*/ 140 h 158"/>
              <a:gd name="T18" fmla="*/ 303 w 313"/>
              <a:gd name="T19" fmla="*/ 135 h 158"/>
              <a:gd name="T20" fmla="*/ 300 w 313"/>
              <a:gd name="T21" fmla="*/ 133 h 158"/>
              <a:gd name="T22" fmla="*/ 299 w 313"/>
              <a:gd name="T23" fmla="*/ 130 h 158"/>
              <a:gd name="T24" fmla="*/ 297 w 313"/>
              <a:gd name="T25" fmla="*/ 123 h 158"/>
              <a:gd name="T26" fmla="*/ 297 w 313"/>
              <a:gd name="T27" fmla="*/ 113 h 158"/>
              <a:gd name="T28" fmla="*/ 296 w 313"/>
              <a:gd name="T29" fmla="*/ 111 h 158"/>
              <a:gd name="T30" fmla="*/ 294 w 313"/>
              <a:gd name="T31" fmla="*/ 108 h 158"/>
              <a:gd name="T32" fmla="*/ 295 w 313"/>
              <a:gd name="T33" fmla="*/ 104 h 158"/>
              <a:gd name="T34" fmla="*/ 295 w 313"/>
              <a:gd name="T35" fmla="*/ 94 h 158"/>
              <a:gd name="T36" fmla="*/ 293 w 313"/>
              <a:gd name="T37" fmla="*/ 87 h 158"/>
              <a:gd name="T38" fmla="*/ 291 w 313"/>
              <a:gd name="T39" fmla="*/ 85 h 158"/>
              <a:gd name="T40" fmla="*/ 289 w 313"/>
              <a:gd name="T41" fmla="*/ 85 h 158"/>
              <a:gd name="T42" fmla="*/ 288 w 313"/>
              <a:gd name="T43" fmla="*/ 83 h 158"/>
              <a:gd name="T44" fmla="*/ 287 w 313"/>
              <a:gd name="T45" fmla="*/ 78 h 158"/>
              <a:gd name="T46" fmla="*/ 286 w 313"/>
              <a:gd name="T47" fmla="*/ 74 h 158"/>
              <a:gd name="T48" fmla="*/ 289 w 313"/>
              <a:gd name="T49" fmla="*/ 73 h 158"/>
              <a:gd name="T50" fmla="*/ 289 w 313"/>
              <a:gd name="T51" fmla="*/ 72 h 158"/>
              <a:gd name="T52" fmla="*/ 288 w 313"/>
              <a:gd name="T53" fmla="*/ 71 h 158"/>
              <a:gd name="T54" fmla="*/ 287 w 313"/>
              <a:gd name="T55" fmla="*/ 68 h 158"/>
              <a:gd name="T56" fmla="*/ 285 w 313"/>
              <a:gd name="T57" fmla="*/ 65 h 158"/>
              <a:gd name="T58" fmla="*/ 283 w 313"/>
              <a:gd name="T59" fmla="*/ 60 h 158"/>
              <a:gd name="T60" fmla="*/ 281 w 313"/>
              <a:gd name="T61" fmla="*/ 54 h 158"/>
              <a:gd name="T62" fmla="*/ 278 w 313"/>
              <a:gd name="T63" fmla="*/ 49 h 158"/>
              <a:gd name="T64" fmla="*/ 275 w 313"/>
              <a:gd name="T65" fmla="*/ 40 h 158"/>
              <a:gd name="T66" fmla="*/ 272 w 313"/>
              <a:gd name="T67" fmla="*/ 36 h 158"/>
              <a:gd name="T68" fmla="*/ 271 w 313"/>
              <a:gd name="T69" fmla="*/ 35 h 158"/>
              <a:gd name="T70" fmla="*/ 267 w 313"/>
              <a:gd name="T71" fmla="*/ 32 h 158"/>
              <a:gd name="T72" fmla="*/ 260 w 313"/>
              <a:gd name="T73" fmla="*/ 27 h 158"/>
              <a:gd name="T74" fmla="*/ 255 w 313"/>
              <a:gd name="T75" fmla="*/ 25 h 158"/>
              <a:gd name="T76" fmla="*/ 250 w 313"/>
              <a:gd name="T77" fmla="*/ 23 h 158"/>
              <a:gd name="T78" fmla="*/ 246 w 313"/>
              <a:gd name="T79" fmla="*/ 19 h 158"/>
              <a:gd name="T80" fmla="*/ 239 w 313"/>
              <a:gd name="T81" fmla="*/ 18 h 158"/>
              <a:gd name="T82" fmla="*/ 230 w 313"/>
              <a:gd name="T83" fmla="*/ 19 h 158"/>
              <a:gd name="T84" fmla="*/ 227 w 313"/>
              <a:gd name="T85" fmla="*/ 19 h 158"/>
              <a:gd name="T86" fmla="*/ 224 w 313"/>
              <a:gd name="T87" fmla="*/ 20 h 158"/>
              <a:gd name="T88" fmla="*/ 222 w 313"/>
              <a:gd name="T89" fmla="*/ 22 h 158"/>
              <a:gd name="T90" fmla="*/ 219 w 313"/>
              <a:gd name="T91" fmla="*/ 21 h 158"/>
              <a:gd name="T92" fmla="*/ 216 w 313"/>
              <a:gd name="T93" fmla="*/ 19 h 158"/>
              <a:gd name="T94" fmla="*/ 210 w 313"/>
              <a:gd name="T95" fmla="*/ 16 h 158"/>
              <a:gd name="T96" fmla="*/ 202 w 313"/>
              <a:gd name="T97" fmla="*/ 12 h 158"/>
              <a:gd name="T98" fmla="*/ 10 w 313"/>
              <a:gd name="T99" fmla="*/ 0 h 158"/>
              <a:gd name="T100" fmla="*/ 0 w 313"/>
              <a:gd name="T101" fmla="*/ 95 h 158"/>
              <a:gd name="T102" fmla="*/ 73 w 313"/>
              <a:gd name="T103" fmla="*/ 102 h 158"/>
              <a:gd name="T104" fmla="*/ 69 w 313"/>
              <a:gd name="T105" fmla="*/ 149 h 158"/>
              <a:gd name="T106" fmla="*/ 69 w 313"/>
              <a:gd name="T107" fmla="*/ 149 h 158"/>
              <a:gd name="T108" fmla="*/ 224 w 313"/>
              <a:gd name="T109" fmla="*/ 155 h 158"/>
              <a:gd name="T110" fmla="*/ 313 w 313"/>
              <a:gd name="T111" fmla="*/ 158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13" h="158">
                <a:moveTo>
                  <a:pt x="313" y="158"/>
                </a:moveTo>
                <a:cubicBezTo>
                  <a:pt x="313" y="158"/>
                  <a:pt x="313" y="158"/>
                  <a:pt x="313" y="158"/>
                </a:cubicBezTo>
                <a:cubicBezTo>
                  <a:pt x="313" y="158"/>
                  <a:pt x="313" y="158"/>
                  <a:pt x="313" y="158"/>
                </a:cubicBezTo>
                <a:cubicBezTo>
                  <a:pt x="311" y="154"/>
                  <a:pt x="311" y="154"/>
                  <a:pt x="311" y="154"/>
                </a:cubicBezTo>
                <a:cubicBezTo>
                  <a:pt x="310" y="148"/>
                  <a:pt x="310" y="148"/>
                  <a:pt x="310" y="148"/>
                </a:cubicBezTo>
                <a:cubicBezTo>
                  <a:pt x="310" y="148"/>
                  <a:pt x="305" y="147"/>
                  <a:pt x="304" y="146"/>
                </a:cubicBezTo>
                <a:cubicBezTo>
                  <a:pt x="303" y="145"/>
                  <a:pt x="304" y="145"/>
                  <a:pt x="304" y="145"/>
                </a:cubicBezTo>
                <a:cubicBezTo>
                  <a:pt x="302" y="142"/>
                  <a:pt x="302" y="142"/>
                  <a:pt x="302" y="142"/>
                </a:cubicBezTo>
                <a:cubicBezTo>
                  <a:pt x="304" y="140"/>
                  <a:pt x="304" y="140"/>
                  <a:pt x="304" y="140"/>
                </a:cubicBezTo>
                <a:cubicBezTo>
                  <a:pt x="303" y="135"/>
                  <a:pt x="303" y="135"/>
                  <a:pt x="303" y="135"/>
                </a:cubicBezTo>
                <a:cubicBezTo>
                  <a:pt x="300" y="133"/>
                  <a:pt x="300" y="133"/>
                  <a:pt x="300" y="133"/>
                </a:cubicBezTo>
                <a:cubicBezTo>
                  <a:pt x="299" y="130"/>
                  <a:pt x="299" y="130"/>
                  <a:pt x="299" y="130"/>
                </a:cubicBezTo>
                <a:cubicBezTo>
                  <a:pt x="297" y="123"/>
                  <a:pt x="297" y="123"/>
                  <a:pt x="297" y="123"/>
                </a:cubicBezTo>
                <a:cubicBezTo>
                  <a:pt x="297" y="113"/>
                  <a:pt x="297" y="113"/>
                  <a:pt x="297" y="113"/>
                </a:cubicBezTo>
                <a:cubicBezTo>
                  <a:pt x="296" y="111"/>
                  <a:pt x="296" y="111"/>
                  <a:pt x="296" y="111"/>
                </a:cubicBezTo>
                <a:cubicBezTo>
                  <a:pt x="294" y="108"/>
                  <a:pt x="294" y="108"/>
                  <a:pt x="294" y="108"/>
                </a:cubicBezTo>
                <a:cubicBezTo>
                  <a:pt x="295" y="104"/>
                  <a:pt x="295" y="104"/>
                  <a:pt x="295" y="104"/>
                </a:cubicBezTo>
                <a:cubicBezTo>
                  <a:pt x="295" y="94"/>
                  <a:pt x="295" y="94"/>
                  <a:pt x="295" y="94"/>
                </a:cubicBezTo>
                <a:cubicBezTo>
                  <a:pt x="293" y="87"/>
                  <a:pt x="293" y="87"/>
                  <a:pt x="293" y="87"/>
                </a:cubicBezTo>
                <a:cubicBezTo>
                  <a:pt x="291" y="85"/>
                  <a:pt x="291" y="85"/>
                  <a:pt x="291" y="85"/>
                </a:cubicBezTo>
                <a:cubicBezTo>
                  <a:pt x="289" y="85"/>
                  <a:pt x="289" y="85"/>
                  <a:pt x="289" y="85"/>
                </a:cubicBezTo>
                <a:cubicBezTo>
                  <a:pt x="288" y="83"/>
                  <a:pt x="288" y="83"/>
                  <a:pt x="288" y="83"/>
                </a:cubicBezTo>
                <a:cubicBezTo>
                  <a:pt x="287" y="78"/>
                  <a:pt x="287" y="78"/>
                  <a:pt x="287" y="78"/>
                </a:cubicBezTo>
                <a:cubicBezTo>
                  <a:pt x="286" y="74"/>
                  <a:pt x="286" y="74"/>
                  <a:pt x="286" y="74"/>
                </a:cubicBezTo>
                <a:cubicBezTo>
                  <a:pt x="289" y="73"/>
                  <a:pt x="289" y="73"/>
                  <a:pt x="289" y="73"/>
                </a:cubicBezTo>
                <a:cubicBezTo>
                  <a:pt x="289" y="72"/>
                  <a:pt x="289" y="72"/>
                  <a:pt x="289" y="72"/>
                </a:cubicBezTo>
                <a:cubicBezTo>
                  <a:pt x="288" y="71"/>
                  <a:pt x="288" y="71"/>
                  <a:pt x="288" y="71"/>
                </a:cubicBezTo>
                <a:cubicBezTo>
                  <a:pt x="287" y="68"/>
                  <a:pt x="287" y="68"/>
                  <a:pt x="287" y="68"/>
                </a:cubicBezTo>
                <a:cubicBezTo>
                  <a:pt x="285" y="65"/>
                  <a:pt x="285" y="65"/>
                  <a:pt x="285" y="65"/>
                </a:cubicBezTo>
                <a:cubicBezTo>
                  <a:pt x="283" y="60"/>
                  <a:pt x="283" y="60"/>
                  <a:pt x="283" y="60"/>
                </a:cubicBezTo>
                <a:cubicBezTo>
                  <a:pt x="281" y="54"/>
                  <a:pt x="281" y="54"/>
                  <a:pt x="281" y="54"/>
                </a:cubicBezTo>
                <a:cubicBezTo>
                  <a:pt x="278" y="49"/>
                  <a:pt x="278" y="49"/>
                  <a:pt x="278" y="49"/>
                </a:cubicBezTo>
                <a:cubicBezTo>
                  <a:pt x="275" y="40"/>
                  <a:pt x="275" y="40"/>
                  <a:pt x="275" y="40"/>
                </a:cubicBezTo>
                <a:cubicBezTo>
                  <a:pt x="272" y="36"/>
                  <a:pt x="272" y="36"/>
                  <a:pt x="272" y="36"/>
                </a:cubicBezTo>
                <a:cubicBezTo>
                  <a:pt x="271" y="35"/>
                  <a:pt x="271" y="35"/>
                  <a:pt x="271" y="35"/>
                </a:cubicBezTo>
                <a:cubicBezTo>
                  <a:pt x="267" y="32"/>
                  <a:pt x="267" y="32"/>
                  <a:pt x="267" y="32"/>
                </a:cubicBezTo>
                <a:cubicBezTo>
                  <a:pt x="260" y="27"/>
                  <a:pt x="260" y="27"/>
                  <a:pt x="260" y="27"/>
                </a:cubicBezTo>
                <a:cubicBezTo>
                  <a:pt x="255" y="25"/>
                  <a:pt x="255" y="25"/>
                  <a:pt x="255" y="25"/>
                </a:cubicBezTo>
                <a:cubicBezTo>
                  <a:pt x="250" y="23"/>
                  <a:pt x="250" y="23"/>
                  <a:pt x="250" y="23"/>
                </a:cubicBezTo>
                <a:cubicBezTo>
                  <a:pt x="246" y="19"/>
                  <a:pt x="246" y="19"/>
                  <a:pt x="246" y="19"/>
                </a:cubicBezTo>
                <a:cubicBezTo>
                  <a:pt x="239" y="18"/>
                  <a:pt x="239" y="18"/>
                  <a:pt x="239" y="18"/>
                </a:cubicBezTo>
                <a:cubicBezTo>
                  <a:pt x="230" y="19"/>
                  <a:pt x="230" y="19"/>
                  <a:pt x="230" y="19"/>
                </a:cubicBezTo>
                <a:cubicBezTo>
                  <a:pt x="227" y="19"/>
                  <a:pt x="227" y="19"/>
                  <a:pt x="227" y="19"/>
                </a:cubicBezTo>
                <a:cubicBezTo>
                  <a:pt x="224" y="20"/>
                  <a:pt x="224" y="20"/>
                  <a:pt x="224" y="20"/>
                </a:cubicBezTo>
                <a:cubicBezTo>
                  <a:pt x="222" y="22"/>
                  <a:pt x="222" y="22"/>
                  <a:pt x="222" y="22"/>
                </a:cubicBezTo>
                <a:cubicBezTo>
                  <a:pt x="219" y="21"/>
                  <a:pt x="219" y="21"/>
                  <a:pt x="219" y="21"/>
                </a:cubicBezTo>
                <a:cubicBezTo>
                  <a:pt x="216" y="19"/>
                  <a:pt x="216" y="19"/>
                  <a:pt x="216" y="19"/>
                </a:cubicBezTo>
                <a:cubicBezTo>
                  <a:pt x="210" y="16"/>
                  <a:pt x="210" y="16"/>
                  <a:pt x="210" y="16"/>
                </a:cubicBezTo>
                <a:cubicBezTo>
                  <a:pt x="202" y="12"/>
                  <a:pt x="202" y="12"/>
                  <a:pt x="202" y="12"/>
                </a:cubicBezTo>
                <a:cubicBezTo>
                  <a:pt x="10" y="0"/>
                  <a:pt x="10" y="0"/>
                  <a:pt x="10" y="0"/>
                </a:cubicBezTo>
                <a:cubicBezTo>
                  <a:pt x="0" y="95"/>
                  <a:pt x="0" y="95"/>
                  <a:pt x="0" y="95"/>
                </a:cubicBezTo>
                <a:cubicBezTo>
                  <a:pt x="73" y="102"/>
                  <a:pt x="73" y="102"/>
                  <a:pt x="73" y="102"/>
                </a:cubicBezTo>
                <a:cubicBezTo>
                  <a:pt x="69" y="149"/>
                  <a:pt x="69" y="149"/>
                  <a:pt x="69" y="149"/>
                </a:cubicBezTo>
                <a:cubicBezTo>
                  <a:pt x="69" y="149"/>
                  <a:pt x="69" y="149"/>
                  <a:pt x="69" y="149"/>
                </a:cubicBezTo>
                <a:cubicBezTo>
                  <a:pt x="75" y="149"/>
                  <a:pt x="186" y="154"/>
                  <a:pt x="224" y="155"/>
                </a:cubicBezTo>
                <a:cubicBezTo>
                  <a:pt x="246" y="156"/>
                  <a:pt x="313" y="158"/>
                  <a:pt x="313" y="158"/>
                </a:cubicBez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00" name="Freeform 13">
            <a:extLst>
              <a:ext uri="{FF2B5EF4-FFF2-40B4-BE49-F238E27FC236}">
                <a16:creationId xmlns:a16="http://schemas.microsoft.com/office/drawing/2014/main" id="{9F588A58-C562-004F-8320-7BDD64700AC5}"/>
              </a:ext>
            </a:extLst>
          </p:cNvPr>
          <p:cNvSpPr>
            <a:spLocks/>
          </p:cNvSpPr>
          <p:nvPr/>
        </p:nvSpPr>
        <p:spPr bwMode="auto">
          <a:xfrm>
            <a:off x="6880886" y="2489114"/>
            <a:ext cx="872841" cy="586685"/>
          </a:xfrm>
          <a:custGeom>
            <a:avLst/>
            <a:gdLst>
              <a:gd name="T0" fmla="*/ 200 w 269"/>
              <a:gd name="T1" fmla="*/ 158 h 180"/>
              <a:gd name="T2" fmla="*/ 206 w 269"/>
              <a:gd name="T3" fmla="*/ 161 h 180"/>
              <a:gd name="T4" fmla="*/ 209 w 269"/>
              <a:gd name="T5" fmla="*/ 163 h 180"/>
              <a:gd name="T6" fmla="*/ 212 w 269"/>
              <a:gd name="T7" fmla="*/ 164 h 180"/>
              <a:gd name="T8" fmla="*/ 214 w 269"/>
              <a:gd name="T9" fmla="*/ 162 h 180"/>
              <a:gd name="T10" fmla="*/ 217 w 269"/>
              <a:gd name="T11" fmla="*/ 161 h 180"/>
              <a:gd name="T12" fmla="*/ 220 w 269"/>
              <a:gd name="T13" fmla="*/ 161 h 180"/>
              <a:gd name="T14" fmla="*/ 229 w 269"/>
              <a:gd name="T15" fmla="*/ 160 h 180"/>
              <a:gd name="T16" fmla="*/ 236 w 269"/>
              <a:gd name="T17" fmla="*/ 161 h 180"/>
              <a:gd name="T18" fmla="*/ 240 w 269"/>
              <a:gd name="T19" fmla="*/ 165 h 180"/>
              <a:gd name="T20" fmla="*/ 245 w 269"/>
              <a:gd name="T21" fmla="*/ 167 h 180"/>
              <a:gd name="T22" fmla="*/ 250 w 269"/>
              <a:gd name="T23" fmla="*/ 169 h 180"/>
              <a:gd name="T24" fmla="*/ 257 w 269"/>
              <a:gd name="T25" fmla="*/ 174 h 180"/>
              <a:gd name="T26" fmla="*/ 261 w 269"/>
              <a:gd name="T27" fmla="*/ 177 h 180"/>
              <a:gd name="T28" fmla="*/ 262 w 269"/>
              <a:gd name="T29" fmla="*/ 178 h 180"/>
              <a:gd name="T30" fmla="*/ 263 w 269"/>
              <a:gd name="T31" fmla="*/ 180 h 180"/>
              <a:gd name="T32" fmla="*/ 263 w 269"/>
              <a:gd name="T33" fmla="*/ 180 h 180"/>
              <a:gd name="T34" fmla="*/ 263 w 269"/>
              <a:gd name="T35" fmla="*/ 177 h 180"/>
              <a:gd name="T36" fmla="*/ 263 w 269"/>
              <a:gd name="T37" fmla="*/ 173 h 180"/>
              <a:gd name="T38" fmla="*/ 259 w 269"/>
              <a:gd name="T39" fmla="*/ 170 h 180"/>
              <a:gd name="T40" fmla="*/ 259 w 269"/>
              <a:gd name="T41" fmla="*/ 167 h 180"/>
              <a:gd name="T42" fmla="*/ 260 w 269"/>
              <a:gd name="T43" fmla="*/ 164 h 180"/>
              <a:gd name="T44" fmla="*/ 263 w 269"/>
              <a:gd name="T45" fmla="*/ 163 h 180"/>
              <a:gd name="T46" fmla="*/ 263 w 269"/>
              <a:gd name="T47" fmla="*/ 156 h 180"/>
              <a:gd name="T48" fmla="*/ 264 w 269"/>
              <a:gd name="T49" fmla="*/ 153 h 180"/>
              <a:gd name="T50" fmla="*/ 266 w 269"/>
              <a:gd name="T51" fmla="*/ 152 h 180"/>
              <a:gd name="T52" fmla="*/ 266 w 269"/>
              <a:gd name="T53" fmla="*/ 148 h 180"/>
              <a:gd name="T54" fmla="*/ 264 w 269"/>
              <a:gd name="T55" fmla="*/ 143 h 180"/>
              <a:gd name="T56" fmla="*/ 262 w 269"/>
              <a:gd name="T57" fmla="*/ 142 h 180"/>
              <a:gd name="T58" fmla="*/ 263 w 269"/>
              <a:gd name="T59" fmla="*/ 137 h 180"/>
              <a:gd name="T60" fmla="*/ 263 w 269"/>
              <a:gd name="T61" fmla="*/ 134 h 180"/>
              <a:gd name="T62" fmla="*/ 266 w 269"/>
              <a:gd name="T63" fmla="*/ 134 h 180"/>
              <a:gd name="T64" fmla="*/ 269 w 269"/>
              <a:gd name="T65" fmla="*/ 47 h 180"/>
              <a:gd name="T66" fmla="*/ 266 w 269"/>
              <a:gd name="T67" fmla="*/ 44 h 180"/>
              <a:gd name="T68" fmla="*/ 264 w 269"/>
              <a:gd name="T69" fmla="*/ 41 h 180"/>
              <a:gd name="T70" fmla="*/ 259 w 269"/>
              <a:gd name="T71" fmla="*/ 39 h 180"/>
              <a:gd name="T72" fmla="*/ 258 w 269"/>
              <a:gd name="T73" fmla="*/ 36 h 180"/>
              <a:gd name="T74" fmla="*/ 255 w 269"/>
              <a:gd name="T75" fmla="*/ 33 h 180"/>
              <a:gd name="T76" fmla="*/ 254 w 269"/>
              <a:gd name="T77" fmla="*/ 31 h 180"/>
              <a:gd name="T78" fmla="*/ 254 w 269"/>
              <a:gd name="T79" fmla="*/ 29 h 180"/>
              <a:gd name="T80" fmla="*/ 254 w 269"/>
              <a:gd name="T81" fmla="*/ 27 h 180"/>
              <a:gd name="T82" fmla="*/ 257 w 269"/>
              <a:gd name="T83" fmla="*/ 24 h 180"/>
              <a:gd name="T84" fmla="*/ 260 w 269"/>
              <a:gd name="T85" fmla="*/ 21 h 180"/>
              <a:gd name="T86" fmla="*/ 264 w 269"/>
              <a:gd name="T87" fmla="*/ 17 h 180"/>
              <a:gd name="T88" fmla="*/ 263 w 269"/>
              <a:gd name="T89" fmla="*/ 15 h 180"/>
              <a:gd name="T90" fmla="*/ 263 w 269"/>
              <a:gd name="T91" fmla="*/ 14 h 180"/>
              <a:gd name="T92" fmla="*/ 136 w 269"/>
              <a:gd name="T93" fmla="*/ 8 h 180"/>
              <a:gd name="T94" fmla="*/ 14 w 269"/>
              <a:gd name="T95" fmla="*/ 0 h 180"/>
              <a:gd name="T96" fmla="*/ 0 w 269"/>
              <a:gd name="T97" fmla="*/ 142 h 180"/>
              <a:gd name="T98" fmla="*/ 192 w 269"/>
              <a:gd name="T99" fmla="*/ 154 h 180"/>
              <a:gd name="T100" fmla="*/ 200 w 269"/>
              <a:gd name="T101" fmla="*/ 158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69" h="180">
                <a:moveTo>
                  <a:pt x="200" y="158"/>
                </a:moveTo>
                <a:cubicBezTo>
                  <a:pt x="206" y="161"/>
                  <a:pt x="206" y="161"/>
                  <a:pt x="206" y="161"/>
                </a:cubicBezTo>
                <a:cubicBezTo>
                  <a:pt x="209" y="163"/>
                  <a:pt x="209" y="163"/>
                  <a:pt x="209" y="163"/>
                </a:cubicBezTo>
                <a:cubicBezTo>
                  <a:pt x="212" y="164"/>
                  <a:pt x="212" y="164"/>
                  <a:pt x="212" y="164"/>
                </a:cubicBezTo>
                <a:cubicBezTo>
                  <a:pt x="214" y="162"/>
                  <a:pt x="214" y="162"/>
                  <a:pt x="214" y="162"/>
                </a:cubicBezTo>
                <a:cubicBezTo>
                  <a:pt x="217" y="161"/>
                  <a:pt x="217" y="161"/>
                  <a:pt x="217" y="161"/>
                </a:cubicBezTo>
                <a:cubicBezTo>
                  <a:pt x="220" y="161"/>
                  <a:pt x="220" y="161"/>
                  <a:pt x="220" y="161"/>
                </a:cubicBezTo>
                <a:cubicBezTo>
                  <a:pt x="229" y="160"/>
                  <a:pt x="229" y="160"/>
                  <a:pt x="229" y="160"/>
                </a:cubicBezTo>
                <a:cubicBezTo>
                  <a:pt x="236" y="161"/>
                  <a:pt x="236" y="161"/>
                  <a:pt x="236" y="161"/>
                </a:cubicBezTo>
                <a:cubicBezTo>
                  <a:pt x="240" y="165"/>
                  <a:pt x="240" y="165"/>
                  <a:pt x="240" y="165"/>
                </a:cubicBezTo>
                <a:cubicBezTo>
                  <a:pt x="245" y="167"/>
                  <a:pt x="245" y="167"/>
                  <a:pt x="245" y="167"/>
                </a:cubicBezTo>
                <a:cubicBezTo>
                  <a:pt x="250" y="169"/>
                  <a:pt x="250" y="169"/>
                  <a:pt x="250" y="169"/>
                </a:cubicBezTo>
                <a:cubicBezTo>
                  <a:pt x="257" y="174"/>
                  <a:pt x="257" y="174"/>
                  <a:pt x="257" y="174"/>
                </a:cubicBezTo>
                <a:cubicBezTo>
                  <a:pt x="261" y="177"/>
                  <a:pt x="261" y="177"/>
                  <a:pt x="261" y="177"/>
                </a:cubicBezTo>
                <a:cubicBezTo>
                  <a:pt x="262" y="178"/>
                  <a:pt x="262" y="178"/>
                  <a:pt x="262" y="178"/>
                </a:cubicBezTo>
                <a:cubicBezTo>
                  <a:pt x="263" y="180"/>
                  <a:pt x="263" y="180"/>
                  <a:pt x="263" y="180"/>
                </a:cubicBezTo>
                <a:cubicBezTo>
                  <a:pt x="263" y="180"/>
                  <a:pt x="263" y="180"/>
                  <a:pt x="263" y="180"/>
                </a:cubicBezTo>
                <a:cubicBezTo>
                  <a:pt x="263" y="177"/>
                  <a:pt x="263" y="177"/>
                  <a:pt x="263" y="177"/>
                </a:cubicBezTo>
                <a:cubicBezTo>
                  <a:pt x="263" y="173"/>
                  <a:pt x="263" y="173"/>
                  <a:pt x="263" y="173"/>
                </a:cubicBezTo>
                <a:cubicBezTo>
                  <a:pt x="259" y="170"/>
                  <a:pt x="259" y="170"/>
                  <a:pt x="259" y="170"/>
                </a:cubicBezTo>
                <a:cubicBezTo>
                  <a:pt x="259" y="167"/>
                  <a:pt x="259" y="167"/>
                  <a:pt x="259" y="167"/>
                </a:cubicBezTo>
                <a:cubicBezTo>
                  <a:pt x="260" y="164"/>
                  <a:pt x="260" y="164"/>
                  <a:pt x="260" y="164"/>
                </a:cubicBezTo>
                <a:cubicBezTo>
                  <a:pt x="263" y="163"/>
                  <a:pt x="263" y="163"/>
                  <a:pt x="263" y="163"/>
                </a:cubicBezTo>
                <a:cubicBezTo>
                  <a:pt x="263" y="156"/>
                  <a:pt x="263" y="156"/>
                  <a:pt x="263" y="156"/>
                </a:cubicBezTo>
                <a:cubicBezTo>
                  <a:pt x="264" y="153"/>
                  <a:pt x="264" y="153"/>
                  <a:pt x="264" y="153"/>
                </a:cubicBezTo>
                <a:cubicBezTo>
                  <a:pt x="266" y="152"/>
                  <a:pt x="266" y="152"/>
                  <a:pt x="266" y="152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4" y="143"/>
                  <a:pt x="264" y="143"/>
                  <a:pt x="264" y="143"/>
                </a:cubicBezTo>
                <a:cubicBezTo>
                  <a:pt x="262" y="142"/>
                  <a:pt x="262" y="142"/>
                  <a:pt x="262" y="142"/>
                </a:cubicBezTo>
                <a:cubicBezTo>
                  <a:pt x="263" y="137"/>
                  <a:pt x="263" y="137"/>
                  <a:pt x="263" y="137"/>
                </a:cubicBezTo>
                <a:cubicBezTo>
                  <a:pt x="263" y="134"/>
                  <a:pt x="263" y="134"/>
                  <a:pt x="263" y="134"/>
                </a:cubicBezTo>
                <a:cubicBezTo>
                  <a:pt x="266" y="134"/>
                  <a:pt x="266" y="134"/>
                  <a:pt x="266" y="134"/>
                </a:cubicBezTo>
                <a:cubicBezTo>
                  <a:pt x="269" y="47"/>
                  <a:pt x="269" y="47"/>
                  <a:pt x="269" y="47"/>
                </a:cubicBezTo>
                <a:cubicBezTo>
                  <a:pt x="266" y="44"/>
                  <a:pt x="266" y="44"/>
                  <a:pt x="266" y="44"/>
                </a:cubicBezTo>
                <a:cubicBezTo>
                  <a:pt x="264" y="41"/>
                  <a:pt x="264" y="41"/>
                  <a:pt x="264" y="41"/>
                </a:cubicBezTo>
                <a:cubicBezTo>
                  <a:pt x="259" y="39"/>
                  <a:pt x="259" y="39"/>
                  <a:pt x="259" y="39"/>
                </a:cubicBezTo>
                <a:cubicBezTo>
                  <a:pt x="258" y="36"/>
                  <a:pt x="258" y="36"/>
                  <a:pt x="258" y="36"/>
                </a:cubicBezTo>
                <a:cubicBezTo>
                  <a:pt x="255" y="33"/>
                  <a:pt x="255" y="33"/>
                  <a:pt x="255" y="33"/>
                </a:cubicBezTo>
                <a:cubicBezTo>
                  <a:pt x="254" y="31"/>
                  <a:pt x="254" y="31"/>
                  <a:pt x="254" y="31"/>
                </a:cubicBezTo>
                <a:cubicBezTo>
                  <a:pt x="254" y="29"/>
                  <a:pt x="254" y="29"/>
                  <a:pt x="254" y="29"/>
                </a:cubicBezTo>
                <a:cubicBezTo>
                  <a:pt x="254" y="27"/>
                  <a:pt x="254" y="27"/>
                  <a:pt x="254" y="27"/>
                </a:cubicBezTo>
                <a:cubicBezTo>
                  <a:pt x="257" y="24"/>
                  <a:pt x="257" y="24"/>
                  <a:pt x="257" y="24"/>
                </a:cubicBezTo>
                <a:cubicBezTo>
                  <a:pt x="260" y="21"/>
                  <a:pt x="260" y="21"/>
                  <a:pt x="260" y="21"/>
                </a:cubicBezTo>
                <a:cubicBezTo>
                  <a:pt x="264" y="17"/>
                  <a:pt x="264" y="17"/>
                  <a:pt x="264" y="17"/>
                </a:cubicBezTo>
                <a:cubicBezTo>
                  <a:pt x="263" y="15"/>
                  <a:pt x="263" y="15"/>
                  <a:pt x="263" y="15"/>
                </a:cubicBezTo>
                <a:cubicBezTo>
                  <a:pt x="263" y="14"/>
                  <a:pt x="263" y="14"/>
                  <a:pt x="263" y="14"/>
                </a:cubicBezTo>
                <a:cubicBezTo>
                  <a:pt x="263" y="14"/>
                  <a:pt x="167" y="10"/>
                  <a:pt x="136" y="8"/>
                </a:cubicBezTo>
                <a:cubicBezTo>
                  <a:pt x="105" y="6"/>
                  <a:pt x="14" y="0"/>
                  <a:pt x="14" y="0"/>
                </a:cubicBezTo>
                <a:cubicBezTo>
                  <a:pt x="0" y="142"/>
                  <a:pt x="0" y="142"/>
                  <a:pt x="0" y="142"/>
                </a:cubicBezTo>
                <a:cubicBezTo>
                  <a:pt x="192" y="154"/>
                  <a:pt x="192" y="154"/>
                  <a:pt x="192" y="154"/>
                </a:cubicBezTo>
                <a:lnTo>
                  <a:pt x="200" y="158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01" name="Freeform 14">
            <a:extLst>
              <a:ext uri="{FF2B5EF4-FFF2-40B4-BE49-F238E27FC236}">
                <a16:creationId xmlns:a16="http://schemas.microsoft.com/office/drawing/2014/main" id="{968E8F5A-F590-1A43-96CE-33DE839E4796}"/>
              </a:ext>
            </a:extLst>
          </p:cNvPr>
          <p:cNvSpPr>
            <a:spLocks/>
          </p:cNvSpPr>
          <p:nvPr/>
        </p:nvSpPr>
        <p:spPr bwMode="auto">
          <a:xfrm>
            <a:off x="6038671" y="2531570"/>
            <a:ext cx="876668" cy="729495"/>
          </a:xfrm>
          <a:custGeom>
            <a:avLst/>
            <a:gdLst>
              <a:gd name="T0" fmla="*/ 229 w 229"/>
              <a:gd name="T1" fmla="*/ 27 h 189"/>
              <a:gd name="T2" fmla="*/ 228 w 229"/>
              <a:gd name="T3" fmla="*/ 27 h 189"/>
              <a:gd name="T4" fmla="*/ 28 w 229"/>
              <a:gd name="T5" fmla="*/ 0 h 189"/>
              <a:gd name="T6" fmla="*/ 24 w 229"/>
              <a:gd name="T7" fmla="*/ 23 h 189"/>
              <a:gd name="T8" fmla="*/ 7 w 229"/>
              <a:gd name="T9" fmla="*/ 122 h 189"/>
              <a:gd name="T10" fmla="*/ 0 w 229"/>
              <a:gd name="T11" fmla="*/ 162 h 189"/>
              <a:gd name="T12" fmla="*/ 61 w 229"/>
              <a:gd name="T13" fmla="*/ 172 h 189"/>
              <a:gd name="T14" fmla="*/ 212 w 229"/>
              <a:gd name="T15" fmla="*/ 189 h 189"/>
              <a:gd name="T16" fmla="*/ 220 w 229"/>
              <a:gd name="T17" fmla="*/ 109 h 189"/>
              <a:gd name="T18" fmla="*/ 229 w 229"/>
              <a:gd name="T19" fmla="*/ 27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9" h="189">
                <a:moveTo>
                  <a:pt x="229" y="27"/>
                </a:moveTo>
                <a:lnTo>
                  <a:pt x="228" y="27"/>
                </a:lnTo>
                <a:lnTo>
                  <a:pt x="28" y="0"/>
                </a:lnTo>
                <a:lnTo>
                  <a:pt x="24" y="23"/>
                </a:lnTo>
                <a:lnTo>
                  <a:pt x="7" y="122"/>
                </a:lnTo>
                <a:lnTo>
                  <a:pt x="0" y="162"/>
                </a:lnTo>
                <a:lnTo>
                  <a:pt x="61" y="172"/>
                </a:lnTo>
                <a:lnTo>
                  <a:pt x="212" y="189"/>
                </a:lnTo>
                <a:lnTo>
                  <a:pt x="220" y="109"/>
                </a:lnTo>
                <a:lnTo>
                  <a:pt x="229" y="27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02" name="Freeform 15">
            <a:extLst>
              <a:ext uri="{FF2B5EF4-FFF2-40B4-BE49-F238E27FC236}">
                <a16:creationId xmlns:a16="http://schemas.microsoft.com/office/drawing/2014/main" id="{74657826-F0E1-604E-9047-85B9064CE308}"/>
              </a:ext>
            </a:extLst>
          </p:cNvPr>
          <p:cNvSpPr>
            <a:spLocks/>
          </p:cNvSpPr>
          <p:nvPr/>
        </p:nvSpPr>
        <p:spPr bwMode="auto">
          <a:xfrm>
            <a:off x="6926825" y="2006642"/>
            <a:ext cx="815416" cy="528791"/>
          </a:xfrm>
          <a:custGeom>
            <a:avLst/>
            <a:gdLst>
              <a:gd name="T0" fmla="*/ 249 w 251"/>
              <a:gd name="T1" fmla="*/ 161 h 162"/>
              <a:gd name="T2" fmla="*/ 249 w 251"/>
              <a:gd name="T3" fmla="*/ 162 h 162"/>
              <a:gd name="T4" fmla="*/ 249 w 251"/>
              <a:gd name="T5" fmla="*/ 162 h 162"/>
              <a:gd name="T6" fmla="*/ 251 w 251"/>
              <a:gd name="T7" fmla="*/ 160 h 162"/>
              <a:gd name="T8" fmla="*/ 251 w 251"/>
              <a:gd name="T9" fmla="*/ 155 h 162"/>
              <a:gd name="T10" fmla="*/ 251 w 251"/>
              <a:gd name="T11" fmla="*/ 150 h 162"/>
              <a:gd name="T12" fmla="*/ 250 w 251"/>
              <a:gd name="T13" fmla="*/ 144 h 162"/>
              <a:gd name="T14" fmla="*/ 248 w 251"/>
              <a:gd name="T15" fmla="*/ 141 h 162"/>
              <a:gd name="T16" fmla="*/ 245 w 251"/>
              <a:gd name="T17" fmla="*/ 138 h 162"/>
              <a:gd name="T18" fmla="*/ 245 w 251"/>
              <a:gd name="T19" fmla="*/ 131 h 162"/>
              <a:gd name="T20" fmla="*/ 244 w 251"/>
              <a:gd name="T21" fmla="*/ 129 h 162"/>
              <a:gd name="T22" fmla="*/ 242 w 251"/>
              <a:gd name="T23" fmla="*/ 126 h 162"/>
              <a:gd name="T24" fmla="*/ 242 w 251"/>
              <a:gd name="T25" fmla="*/ 117 h 162"/>
              <a:gd name="T26" fmla="*/ 242 w 251"/>
              <a:gd name="T27" fmla="*/ 103 h 162"/>
              <a:gd name="T28" fmla="*/ 241 w 251"/>
              <a:gd name="T29" fmla="*/ 86 h 162"/>
              <a:gd name="T30" fmla="*/ 241 w 251"/>
              <a:gd name="T31" fmla="*/ 77 h 162"/>
              <a:gd name="T32" fmla="*/ 237 w 251"/>
              <a:gd name="T33" fmla="*/ 70 h 162"/>
              <a:gd name="T34" fmla="*/ 234 w 251"/>
              <a:gd name="T35" fmla="*/ 60 h 162"/>
              <a:gd name="T36" fmla="*/ 232 w 251"/>
              <a:gd name="T37" fmla="*/ 54 h 162"/>
              <a:gd name="T38" fmla="*/ 234 w 251"/>
              <a:gd name="T39" fmla="*/ 47 h 162"/>
              <a:gd name="T40" fmla="*/ 233 w 251"/>
              <a:gd name="T41" fmla="*/ 41 h 162"/>
              <a:gd name="T42" fmla="*/ 232 w 251"/>
              <a:gd name="T43" fmla="*/ 39 h 162"/>
              <a:gd name="T44" fmla="*/ 232 w 251"/>
              <a:gd name="T45" fmla="*/ 34 h 162"/>
              <a:gd name="T46" fmla="*/ 232 w 251"/>
              <a:gd name="T47" fmla="*/ 33 h 162"/>
              <a:gd name="T48" fmla="*/ 234 w 251"/>
              <a:gd name="T49" fmla="*/ 31 h 162"/>
              <a:gd name="T50" fmla="*/ 235 w 251"/>
              <a:gd name="T51" fmla="*/ 29 h 162"/>
              <a:gd name="T52" fmla="*/ 235 w 251"/>
              <a:gd name="T53" fmla="*/ 25 h 162"/>
              <a:gd name="T54" fmla="*/ 232 w 251"/>
              <a:gd name="T55" fmla="*/ 22 h 162"/>
              <a:gd name="T56" fmla="*/ 232 w 251"/>
              <a:gd name="T57" fmla="*/ 21 h 162"/>
              <a:gd name="T58" fmla="*/ 231 w 251"/>
              <a:gd name="T59" fmla="*/ 18 h 162"/>
              <a:gd name="T60" fmla="*/ 230 w 251"/>
              <a:gd name="T61" fmla="*/ 13 h 162"/>
              <a:gd name="T62" fmla="*/ 97 w 251"/>
              <a:gd name="T63" fmla="*/ 7 h 162"/>
              <a:gd name="T64" fmla="*/ 14 w 251"/>
              <a:gd name="T65" fmla="*/ 0 h 162"/>
              <a:gd name="T66" fmla="*/ 0 w 251"/>
              <a:gd name="T67" fmla="*/ 147 h 162"/>
              <a:gd name="T68" fmla="*/ 122 w 251"/>
              <a:gd name="T69" fmla="*/ 155 h 162"/>
              <a:gd name="T70" fmla="*/ 249 w 251"/>
              <a:gd name="T71" fmla="*/ 161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51" h="162">
                <a:moveTo>
                  <a:pt x="249" y="161"/>
                </a:moveTo>
                <a:cubicBezTo>
                  <a:pt x="249" y="162"/>
                  <a:pt x="249" y="162"/>
                  <a:pt x="249" y="162"/>
                </a:cubicBezTo>
                <a:cubicBezTo>
                  <a:pt x="249" y="162"/>
                  <a:pt x="249" y="162"/>
                  <a:pt x="249" y="162"/>
                </a:cubicBezTo>
                <a:cubicBezTo>
                  <a:pt x="251" y="160"/>
                  <a:pt x="251" y="160"/>
                  <a:pt x="251" y="160"/>
                </a:cubicBezTo>
                <a:cubicBezTo>
                  <a:pt x="251" y="155"/>
                  <a:pt x="251" y="155"/>
                  <a:pt x="251" y="155"/>
                </a:cubicBezTo>
                <a:cubicBezTo>
                  <a:pt x="251" y="150"/>
                  <a:pt x="251" y="150"/>
                  <a:pt x="251" y="150"/>
                </a:cubicBezTo>
                <a:cubicBezTo>
                  <a:pt x="250" y="144"/>
                  <a:pt x="250" y="144"/>
                  <a:pt x="250" y="144"/>
                </a:cubicBezTo>
                <a:cubicBezTo>
                  <a:pt x="248" y="141"/>
                  <a:pt x="248" y="141"/>
                  <a:pt x="248" y="141"/>
                </a:cubicBezTo>
                <a:cubicBezTo>
                  <a:pt x="245" y="138"/>
                  <a:pt x="245" y="138"/>
                  <a:pt x="245" y="138"/>
                </a:cubicBezTo>
                <a:cubicBezTo>
                  <a:pt x="245" y="131"/>
                  <a:pt x="245" y="131"/>
                  <a:pt x="245" y="131"/>
                </a:cubicBezTo>
                <a:cubicBezTo>
                  <a:pt x="244" y="129"/>
                  <a:pt x="244" y="129"/>
                  <a:pt x="244" y="129"/>
                </a:cubicBezTo>
                <a:cubicBezTo>
                  <a:pt x="242" y="126"/>
                  <a:pt x="242" y="126"/>
                  <a:pt x="242" y="126"/>
                </a:cubicBezTo>
                <a:cubicBezTo>
                  <a:pt x="242" y="117"/>
                  <a:pt x="242" y="117"/>
                  <a:pt x="242" y="117"/>
                </a:cubicBezTo>
                <a:cubicBezTo>
                  <a:pt x="242" y="103"/>
                  <a:pt x="242" y="103"/>
                  <a:pt x="242" y="103"/>
                </a:cubicBezTo>
                <a:cubicBezTo>
                  <a:pt x="241" y="86"/>
                  <a:pt x="241" y="86"/>
                  <a:pt x="241" y="86"/>
                </a:cubicBezTo>
                <a:cubicBezTo>
                  <a:pt x="241" y="77"/>
                  <a:pt x="241" y="77"/>
                  <a:pt x="241" y="77"/>
                </a:cubicBezTo>
                <a:cubicBezTo>
                  <a:pt x="237" y="70"/>
                  <a:pt x="237" y="70"/>
                  <a:pt x="237" y="70"/>
                </a:cubicBezTo>
                <a:cubicBezTo>
                  <a:pt x="234" y="60"/>
                  <a:pt x="234" y="60"/>
                  <a:pt x="234" y="60"/>
                </a:cubicBezTo>
                <a:cubicBezTo>
                  <a:pt x="232" y="54"/>
                  <a:pt x="232" y="54"/>
                  <a:pt x="232" y="54"/>
                </a:cubicBezTo>
                <a:cubicBezTo>
                  <a:pt x="234" y="47"/>
                  <a:pt x="234" y="47"/>
                  <a:pt x="234" y="47"/>
                </a:cubicBezTo>
                <a:cubicBezTo>
                  <a:pt x="233" y="41"/>
                  <a:pt x="233" y="41"/>
                  <a:pt x="233" y="41"/>
                </a:cubicBezTo>
                <a:cubicBezTo>
                  <a:pt x="232" y="39"/>
                  <a:pt x="232" y="39"/>
                  <a:pt x="232" y="39"/>
                </a:cubicBezTo>
                <a:cubicBezTo>
                  <a:pt x="232" y="34"/>
                  <a:pt x="232" y="34"/>
                  <a:pt x="232" y="34"/>
                </a:cubicBezTo>
                <a:cubicBezTo>
                  <a:pt x="232" y="33"/>
                  <a:pt x="232" y="33"/>
                  <a:pt x="232" y="33"/>
                </a:cubicBezTo>
                <a:cubicBezTo>
                  <a:pt x="234" y="31"/>
                  <a:pt x="234" y="31"/>
                  <a:pt x="234" y="31"/>
                </a:cubicBezTo>
                <a:cubicBezTo>
                  <a:pt x="235" y="29"/>
                  <a:pt x="235" y="29"/>
                  <a:pt x="235" y="29"/>
                </a:cubicBezTo>
                <a:cubicBezTo>
                  <a:pt x="235" y="25"/>
                  <a:pt x="235" y="25"/>
                  <a:pt x="235" y="25"/>
                </a:cubicBezTo>
                <a:cubicBezTo>
                  <a:pt x="232" y="22"/>
                  <a:pt x="232" y="22"/>
                  <a:pt x="232" y="22"/>
                </a:cubicBezTo>
                <a:cubicBezTo>
                  <a:pt x="232" y="21"/>
                  <a:pt x="232" y="21"/>
                  <a:pt x="232" y="21"/>
                </a:cubicBezTo>
                <a:cubicBezTo>
                  <a:pt x="231" y="18"/>
                  <a:pt x="231" y="18"/>
                  <a:pt x="231" y="18"/>
                </a:cubicBezTo>
                <a:cubicBezTo>
                  <a:pt x="230" y="13"/>
                  <a:pt x="230" y="13"/>
                  <a:pt x="230" y="13"/>
                </a:cubicBezTo>
                <a:cubicBezTo>
                  <a:pt x="230" y="13"/>
                  <a:pt x="130" y="9"/>
                  <a:pt x="97" y="7"/>
                </a:cubicBezTo>
                <a:cubicBezTo>
                  <a:pt x="76" y="6"/>
                  <a:pt x="14" y="0"/>
                  <a:pt x="14" y="0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47"/>
                  <a:pt x="91" y="153"/>
                  <a:pt x="122" y="155"/>
                </a:cubicBezTo>
                <a:cubicBezTo>
                  <a:pt x="153" y="157"/>
                  <a:pt x="249" y="161"/>
                  <a:pt x="249" y="161"/>
                </a:cubicBez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03" name="Freeform 16">
            <a:extLst>
              <a:ext uri="{FF2B5EF4-FFF2-40B4-BE49-F238E27FC236}">
                <a16:creationId xmlns:a16="http://schemas.microsoft.com/office/drawing/2014/main" id="{029F6E72-240F-9F44-85D2-97F65B9FC48F}"/>
              </a:ext>
            </a:extLst>
          </p:cNvPr>
          <p:cNvSpPr>
            <a:spLocks/>
          </p:cNvSpPr>
          <p:nvPr/>
        </p:nvSpPr>
        <p:spPr bwMode="auto">
          <a:xfrm>
            <a:off x="6176488" y="3195450"/>
            <a:ext cx="911123" cy="721775"/>
          </a:xfrm>
          <a:custGeom>
            <a:avLst/>
            <a:gdLst>
              <a:gd name="T0" fmla="*/ 267 w 281"/>
              <a:gd name="T1" fmla="*/ 221 h 221"/>
              <a:gd name="T2" fmla="*/ 277 w 281"/>
              <a:gd name="T3" fmla="*/ 75 h 221"/>
              <a:gd name="T4" fmla="*/ 277 w 281"/>
              <a:gd name="T5" fmla="*/ 75 h 221"/>
              <a:gd name="T6" fmla="*/ 277 w 281"/>
              <a:gd name="T7" fmla="*/ 75 h 221"/>
              <a:gd name="T8" fmla="*/ 281 w 281"/>
              <a:gd name="T9" fmla="*/ 28 h 221"/>
              <a:gd name="T10" fmla="*/ 208 w 281"/>
              <a:gd name="T11" fmla="*/ 21 h 221"/>
              <a:gd name="T12" fmla="*/ 30 w 281"/>
              <a:gd name="T13" fmla="*/ 0 h 221"/>
              <a:gd name="T14" fmla="*/ 0 w 281"/>
              <a:gd name="T15" fmla="*/ 192 h 221"/>
              <a:gd name="T16" fmla="*/ 229 w 281"/>
              <a:gd name="T17" fmla="*/ 219 h 221"/>
              <a:gd name="T18" fmla="*/ 267 w 281"/>
              <a:gd name="T19" fmla="*/ 221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1" h="221">
                <a:moveTo>
                  <a:pt x="267" y="221"/>
                </a:moveTo>
                <a:cubicBezTo>
                  <a:pt x="277" y="75"/>
                  <a:pt x="277" y="75"/>
                  <a:pt x="277" y="75"/>
                </a:cubicBezTo>
                <a:cubicBezTo>
                  <a:pt x="277" y="75"/>
                  <a:pt x="277" y="75"/>
                  <a:pt x="277" y="75"/>
                </a:cubicBezTo>
                <a:cubicBezTo>
                  <a:pt x="277" y="75"/>
                  <a:pt x="277" y="75"/>
                  <a:pt x="277" y="75"/>
                </a:cubicBezTo>
                <a:cubicBezTo>
                  <a:pt x="281" y="28"/>
                  <a:pt x="281" y="28"/>
                  <a:pt x="281" y="28"/>
                </a:cubicBezTo>
                <a:cubicBezTo>
                  <a:pt x="208" y="21"/>
                  <a:pt x="208" y="21"/>
                  <a:pt x="208" y="21"/>
                </a:cubicBezTo>
                <a:cubicBezTo>
                  <a:pt x="30" y="0"/>
                  <a:pt x="30" y="0"/>
                  <a:pt x="30" y="0"/>
                </a:cubicBezTo>
                <a:cubicBezTo>
                  <a:pt x="0" y="192"/>
                  <a:pt x="0" y="192"/>
                  <a:pt x="0" y="192"/>
                </a:cubicBezTo>
                <a:cubicBezTo>
                  <a:pt x="229" y="219"/>
                  <a:pt x="229" y="219"/>
                  <a:pt x="229" y="219"/>
                </a:cubicBezTo>
                <a:cubicBezTo>
                  <a:pt x="229" y="219"/>
                  <a:pt x="245" y="220"/>
                  <a:pt x="267" y="221"/>
                </a:cubicBez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04" name="Freeform 17">
            <a:extLst>
              <a:ext uri="{FF2B5EF4-FFF2-40B4-BE49-F238E27FC236}">
                <a16:creationId xmlns:a16="http://schemas.microsoft.com/office/drawing/2014/main" id="{6E381AA8-4E92-7E4D-A45C-149B76EF0D1F}"/>
              </a:ext>
            </a:extLst>
          </p:cNvPr>
          <p:cNvSpPr>
            <a:spLocks/>
          </p:cNvSpPr>
          <p:nvPr/>
        </p:nvSpPr>
        <p:spPr bwMode="auto">
          <a:xfrm>
            <a:off x="5571626" y="2936845"/>
            <a:ext cx="700569" cy="883887"/>
          </a:xfrm>
          <a:custGeom>
            <a:avLst/>
            <a:gdLst>
              <a:gd name="T0" fmla="*/ 183 w 183"/>
              <a:gd name="T1" fmla="*/ 67 h 229"/>
              <a:gd name="T2" fmla="*/ 122 w 183"/>
              <a:gd name="T3" fmla="*/ 57 h 229"/>
              <a:gd name="T4" fmla="*/ 129 w 183"/>
              <a:gd name="T5" fmla="*/ 17 h 229"/>
              <a:gd name="T6" fmla="*/ 39 w 183"/>
              <a:gd name="T7" fmla="*/ 0 h 229"/>
              <a:gd name="T8" fmla="*/ 0 w 183"/>
              <a:gd name="T9" fmla="*/ 201 h 229"/>
              <a:gd name="T10" fmla="*/ 158 w 183"/>
              <a:gd name="T11" fmla="*/ 229 h 229"/>
              <a:gd name="T12" fmla="*/ 183 w 183"/>
              <a:gd name="T13" fmla="*/ 67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3" h="229">
                <a:moveTo>
                  <a:pt x="183" y="67"/>
                </a:moveTo>
                <a:lnTo>
                  <a:pt x="122" y="57"/>
                </a:lnTo>
                <a:lnTo>
                  <a:pt x="129" y="17"/>
                </a:lnTo>
                <a:lnTo>
                  <a:pt x="39" y="0"/>
                </a:lnTo>
                <a:lnTo>
                  <a:pt x="0" y="201"/>
                </a:lnTo>
                <a:lnTo>
                  <a:pt x="158" y="229"/>
                </a:lnTo>
                <a:lnTo>
                  <a:pt x="183" y="67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05" name="Freeform 18">
            <a:extLst>
              <a:ext uri="{FF2B5EF4-FFF2-40B4-BE49-F238E27FC236}">
                <a16:creationId xmlns:a16="http://schemas.microsoft.com/office/drawing/2014/main" id="{954E1F5F-B629-F145-8892-13BFA63F7456}"/>
              </a:ext>
            </a:extLst>
          </p:cNvPr>
          <p:cNvSpPr>
            <a:spLocks/>
          </p:cNvSpPr>
          <p:nvPr/>
        </p:nvSpPr>
        <p:spPr bwMode="auto">
          <a:xfrm>
            <a:off x="4916995" y="2774737"/>
            <a:ext cx="803932" cy="1227401"/>
          </a:xfrm>
          <a:custGeom>
            <a:avLst/>
            <a:gdLst>
              <a:gd name="T0" fmla="*/ 5 w 248"/>
              <a:gd name="T1" fmla="*/ 131 h 375"/>
              <a:gd name="T2" fmla="*/ 1 w 248"/>
              <a:gd name="T3" fmla="*/ 132 h 375"/>
              <a:gd name="T4" fmla="*/ 0 w 248"/>
              <a:gd name="T5" fmla="*/ 135 h 375"/>
              <a:gd name="T6" fmla="*/ 1 w 248"/>
              <a:gd name="T7" fmla="*/ 139 h 375"/>
              <a:gd name="T8" fmla="*/ 2 w 248"/>
              <a:gd name="T9" fmla="*/ 142 h 375"/>
              <a:gd name="T10" fmla="*/ 3 w 248"/>
              <a:gd name="T11" fmla="*/ 143 h 375"/>
              <a:gd name="T12" fmla="*/ 7 w 248"/>
              <a:gd name="T13" fmla="*/ 145 h 375"/>
              <a:gd name="T14" fmla="*/ 160 w 248"/>
              <a:gd name="T15" fmla="*/ 375 h 375"/>
              <a:gd name="T16" fmla="*/ 163 w 248"/>
              <a:gd name="T17" fmla="*/ 371 h 375"/>
              <a:gd name="T18" fmla="*/ 164 w 248"/>
              <a:gd name="T19" fmla="*/ 367 h 375"/>
              <a:gd name="T20" fmla="*/ 164 w 248"/>
              <a:gd name="T21" fmla="*/ 354 h 375"/>
              <a:gd name="T22" fmla="*/ 164 w 248"/>
              <a:gd name="T23" fmla="*/ 340 h 375"/>
              <a:gd name="T24" fmla="*/ 164 w 248"/>
              <a:gd name="T25" fmla="*/ 329 h 375"/>
              <a:gd name="T26" fmla="*/ 167 w 248"/>
              <a:gd name="T27" fmla="*/ 326 h 375"/>
              <a:gd name="T28" fmla="*/ 174 w 248"/>
              <a:gd name="T29" fmla="*/ 324 h 375"/>
              <a:gd name="T30" fmla="*/ 176 w 248"/>
              <a:gd name="T31" fmla="*/ 328 h 375"/>
              <a:gd name="T32" fmla="*/ 180 w 248"/>
              <a:gd name="T33" fmla="*/ 326 h 375"/>
              <a:gd name="T34" fmla="*/ 185 w 248"/>
              <a:gd name="T35" fmla="*/ 330 h 375"/>
              <a:gd name="T36" fmla="*/ 188 w 248"/>
              <a:gd name="T37" fmla="*/ 332 h 375"/>
              <a:gd name="T38" fmla="*/ 191 w 248"/>
              <a:gd name="T39" fmla="*/ 330 h 375"/>
              <a:gd name="T40" fmla="*/ 197 w 248"/>
              <a:gd name="T41" fmla="*/ 312 h 375"/>
              <a:gd name="T42" fmla="*/ 202 w 248"/>
              <a:gd name="T43" fmla="*/ 287 h 375"/>
              <a:gd name="T44" fmla="*/ 248 w 248"/>
              <a:gd name="T45" fmla="*/ 49 h 375"/>
              <a:gd name="T46" fmla="*/ 134 w 248"/>
              <a:gd name="T47" fmla="*/ 24 h 375"/>
              <a:gd name="T48" fmla="*/ 42 w 248"/>
              <a:gd name="T49" fmla="*/ 0 h 375"/>
              <a:gd name="T50" fmla="*/ 8 w 248"/>
              <a:gd name="T51" fmla="*/ 130 h 375"/>
              <a:gd name="T52" fmla="*/ 5 w 248"/>
              <a:gd name="T53" fmla="*/ 131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48" h="375">
                <a:moveTo>
                  <a:pt x="5" y="131"/>
                </a:moveTo>
                <a:cubicBezTo>
                  <a:pt x="1" y="132"/>
                  <a:pt x="1" y="132"/>
                  <a:pt x="1" y="132"/>
                </a:cubicBezTo>
                <a:cubicBezTo>
                  <a:pt x="0" y="135"/>
                  <a:pt x="0" y="135"/>
                  <a:pt x="0" y="135"/>
                </a:cubicBezTo>
                <a:cubicBezTo>
                  <a:pt x="1" y="139"/>
                  <a:pt x="1" y="139"/>
                  <a:pt x="1" y="139"/>
                </a:cubicBezTo>
                <a:cubicBezTo>
                  <a:pt x="2" y="142"/>
                  <a:pt x="2" y="142"/>
                  <a:pt x="2" y="142"/>
                </a:cubicBezTo>
                <a:cubicBezTo>
                  <a:pt x="3" y="143"/>
                  <a:pt x="3" y="143"/>
                  <a:pt x="3" y="143"/>
                </a:cubicBezTo>
                <a:cubicBezTo>
                  <a:pt x="7" y="145"/>
                  <a:pt x="7" y="145"/>
                  <a:pt x="7" y="145"/>
                </a:cubicBezTo>
                <a:cubicBezTo>
                  <a:pt x="160" y="375"/>
                  <a:pt x="160" y="375"/>
                  <a:pt x="160" y="375"/>
                </a:cubicBezTo>
                <a:cubicBezTo>
                  <a:pt x="163" y="371"/>
                  <a:pt x="163" y="371"/>
                  <a:pt x="163" y="371"/>
                </a:cubicBezTo>
                <a:cubicBezTo>
                  <a:pt x="164" y="367"/>
                  <a:pt x="164" y="367"/>
                  <a:pt x="164" y="367"/>
                </a:cubicBezTo>
                <a:cubicBezTo>
                  <a:pt x="164" y="354"/>
                  <a:pt x="164" y="354"/>
                  <a:pt x="164" y="354"/>
                </a:cubicBezTo>
                <a:cubicBezTo>
                  <a:pt x="164" y="340"/>
                  <a:pt x="164" y="340"/>
                  <a:pt x="164" y="340"/>
                </a:cubicBezTo>
                <a:cubicBezTo>
                  <a:pt x="164" y="329"/>
                  <a:pt x="164" y="329"/>
                  <a:pt x="164" y="329"/>
                </a:cubicBezTo>
                <a:cubicBezTo>
                  <a:pt x="167" y="326"/>
                  <a:pt x="167" y="326"/>
                  <a:pt x="167" y="326"/>
                </a:cubicBezTo>
                <a:cubicBezTo>
                  <a:pt x="174" y="324"/>
                  <a:pt x="174" y="324"/>
                  <a:pt x="174" y="324"/>
                </a:cubicBezTo>
                <a:cubicBezTo>
                  <a:pt x="176" y="328"/>
                  <a:pt x="176" y="328"/>
                  <a:pt x="176" y="328"/>
                </a:cubicBezTo>
                <a:cubicBezTo>
                  <a:pt x="180" y="326"/>
                  <a:pt x="180" y="326"/>
                  <a:pt x="180" y="326"/>
                </a:cubicBezTo>
                <a:cubicBezTo>
                  <a:pt x="185" y="330"/>
                  <a:pt x="185" y="330"/>
                  <a:pt x="185" y="330"/>
                </a:cubicBezTo>
                <a:cubicBezTo>
                  <a:pt x="188" y="332"/>
                  <a:pt x="188" y="332"/>
                  <a:pt x="188" y="332"/>
                </a:cubicBezTo>
                <a:cubicBezTo>
                  <a:pt x="191" y="330"/>
                  <a:pt x="191" y="330"/>
                  <a:pt x="191" y="330"/>
                </a:cubicBezTo>
                <a:cubicBezTo>
                  <a:pt x="191" y="330"/>
                  <a:pt x="195" y="316"/>
                  <a:pt x="197" y="312"/>
                </a:cubicBezTo>
                <a:cubicBezTo>
                  <a:pt x="198" y="306"/>
                  <a:pt x="202" y="287"/>
                  <a:pt x="202" y="287"/>
                </a:cubicBezTo>
                <a:cubicBezTo>
                  <a:pt x="248" y="49"/>
                  <a:pt x="248" y="49"/>
                  <a:pt x="248" y="49"/>
                </a:cubicBezTo>
                <a:cubicBezTo>
                  <a:pt x="248" y="49"/>
                  <a:pt x="163" y="31"/>
                  <a:pt x="134" y="24"/>
                </a:cubicBezTo>
                <a:cubicBezTo>
                  <a:pt x="111" y="19"/>
                  <a:pt x="42" y="0"/>
                  <a:pt x="42" y="0"/>
                </a:cubicBezTo>
                <a:cubicBezTo>
                  <a:pt x="8" y="130"/>
                  <a:pt x="8" y="130"/>
                  <a:pt x="8" y="130"/>
                </a:cubicBezTo>
                <a:lnTo>
                  <a:pt x="5" y="131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06" name="Freeform 19">
            <a:extLst>
              <a:ext uri="{FF2B5EF4-FFF2-40B4-BE49-F238E27FC236}">
                <a16:creationId xmlns:a16="http://schemas.microsoft.com/office/drawing/2014/main" id="{78C13161-B16A-BE49-9CFB-0CF2A87981C8}"/>
              </a:ext>
            </a:extLst>
          </p:cNvPr>
          <p:cNvSpPr>
            <a:spLocks/>
          </p:cNvSpPr>
          <p:nvPr/>
        </p:nvSpPr>
        <p:spPr bwMode="auto">
          <a:xfrm>
            <a:off x="4576281" y="2010503"/>
            <a:ext cx="999171" cy="853007"/>
          </a:xfrm>
          <a:custGeom>
            <a:avLst/>
            <a:gdLst>
              <a:gd name="T0" fmla="*/ 269 w 308"/>
              <a:gd name="T1" fmla="*/ 182 h 261"/>
              <a:gd name="T2" fmla="*/ 270 w 308"/>
              <a:gd name="T3" fmla="*/ 175 h 261"/>
              <a:gd name="T4" fmla="*/ 275 w 308"/>
              <a:gd name="T5" fmla="*/ 171 h 261"/>
              <a:gd name="T6" fmla="*/ 276 w 308"/>
              <a:gd name="T7" fmla="*/ 159 h 261"/>
              <a:gd name="T8" fmla="*/ 274 w 308"/>
              <a:gd name="T9" fmla="*/ 154 h 261"/>
              <a:gd name="T10" fmla="*/ 271 w 308"/>
              <a:gd name="T11" fmla="*/ 153 h 261"/>
              <a:gd name="T12" fmla="*/ 270 w 308"/>
              <a:gd name="T13" fmla="*/ 145 h 261"/>
              <a:gd name="T14" fmla="*/ 277 w 308"/>
              <a:gd name="T15" fmla="*/ 137 h 261"/>
              <a:gd name="T16" fmla="*/ 288 w 308"/>
              <a:gd name="T17" fmla="*/ 125 h 261"/>
              <a:gd name="T18" fmla="*/ 291 w 308"/>
              <a:gd name="T19" fmla="*/ 120 h 261"/>
              <a:gd name="T20" fmla="*/ 297 w 308"/>
              <a:gd name="T21" fmla="*/ 111 h 261"/>
              <a:gd name="T22" fmla="*/ 304 w 308"/>
              <a:gd name="T23" fmla="*/ 104 h 261"/>
              <a:gd name="T24" fmla="*/ 308 w 308"/>
              <a:gd name="T25" fmla="*/ 98 h 261"/>
              <a:gd name="T26" fmla="*/ 307 w 308"/>
              <a:gd name="T27" fmla="*/ 90 h 261"/>
              <a:gd name="T28" fmla="*/ 300 w 308"/>
              <a:gd name="T29" fmla="*/ 83 h 261"/>
              <a:gd name="T30" fmla="*/ 297 w 308"/>
              <a:gd name="T31" fmla="*/ 74 h 261"/>
              <a:gd name="T32" fmla="*/ 220 w 308"/>
              <a:gd name="T33" fmla="*/ 56 h 261"/>
              <a:gd name="T34" fmla="*/ 211 w 308"/>
              <a:gd name="T35" fmla="*/ 56 h 261"/>
              <a:gd name="T36" fmla="*/ 178 w 308"/>
              <a:gd name="T37" fmla="*/ 58 h 261"/>
              <a:gd name="T38" fmla="*/ 172 w 308"/>
              <a:gd name="T39" fmla="*/ 57 h 261"/>
              <a:gd name="T40" fmla="*/ 167 w 308"/>
              <a:gd name="T41" fmla="*/ 58 h 261"/>
              <a:gd name="T42" fmla="*/ 164 w 308"/>
              <a:gd name="T43" fmla="*/ 56 h 261"/>
              <a:gd name="T44" fmla="*/ 156 w 308"/>
              <a:gd name="T45" fmla="*/ 55 h 261"/>
              <a:gd name="T46" fmla="*/ 155 w 308"/>
              <a:gd name="T47" fmla="*/ 52 h 261"/>
              <a:gd name="T48" fmla="*/ 143 w 308"/>
              <a:gd name="T49" fmla="*/ 49 h 261"/>
              <a:gd name="T50" fmla="*/ 136 w 308"/>
              <a:gd name="T51" fmla="*/ 46 h 261"/>
              <a:gd name="T52" fmla="*/ 121 w 308"/>
              <a:gd name="T53" fmla="*/ 49 h 261"/>
              <a:gd name="T54" fmla="*/ 103 w 308"/>
              <a:gd name="T55" fmla="*/ 40 h 261"/>
              <a:gd name="T56" fmla="*/ 99 w 308"/>
              <a:gd name="T57" fmla="*/ 12 h 261"/>
              <a:gd name="T58" fmla="*/ 90 w 308"/>
              <a:gd name="T59" fmla="*/ 10 h 261"/>
              <a:gd name="T60" fmla="*/ 80 w 308"/>
              <a:gd name="T61" fmla="*/ 4 h 261"/>
              <a:gd name="T62" fmla="*/ 70 w 308"/>
              <a:gd name="T63" fmla="*/ 0 h 261"/>
              <a:gd name="T64" fmla="*/ 68 w 308"/>
              <a:gd name="T65" fmla="*/ 13 h 261"/>
              <a:gd name="T66" fmla="*/ 64 w 308"/>
              <a:gd name="T67" fmla="*/ 28 h 261"/>
              <a:gd name="T68" fmla="*/ 60 w 308"/>
              <a:gd name="T69" fmla="*/ 38 h 261"/>
              <a:gd name="T70" fmla="*/ 55 w 308"/>
              <a:gd name="T71" fmla="*/ 50 h 261"/>
              <a:gd name="T72" fmla="*/ 47 w 308"/>
              <a:gd name="T73" fmla="*/ 67 h 261"/>
              <a:gd name="T74" fmla="*/ 35 w 308"/>
              <a:gd name="T75" fmla="*/ 98 h 261"/>
              <a:gd name="T76" fmla="*/ 24 w 308"/>
              <a:gd name="T77" fmla="*/ 120 h 261"/>
              <a:gd name="T78" fmla="*/ 18 w 308"/>
              <a:gd name="T79" fmla="*/ 130 h 261"/>
              <a:gd name="T80" fmla="*/ 14 w 308"/>
              <a:gd name="T81" fmla="*/ 136 h 261"/>
              <a:gd name="T82" fmla="*/ 5 w 308"/>
              <a:gd name="T83" fmla="*/ 148 h 261"/>
              <a:gd name="T84" fmla="*/ 5 w 308"/>
              <a:gd name="T85" fmla="*/ 160 h 261"/>
              <a:gd name="T86" fmla="*/ 5 w 308"/>
              <a:gd name="T87" fmla="*/ 164 h 261"/>
              <a:gd name="T88" fmla="*/ 3 w 308"/>
              <a:gd name="T89" fmla="*/ 169 h 261"/>
              <a:gd name="T90" fmla="*/ 1 w 308"/>
              <a:gd name="T91" fmla="*/ 174 h 261"/>
              <a:gd name="T92" fmla="*/ 0 w 308"/>
              <a:gd name="T93" fmla="*/ 187 h 261"/>
              <a:gd name="T94" fmla="*/ 3 w 308"/>
              <a:gd name="T95" fmla="*/ 193 h 261"/>
              <a:gd name="T96" fmla="*/ 239 w 308"/>
              <a:gd name="T97" fmla="*/ 258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08" h="261">
                <a:moveTo>
                  <a:pt x="251" y="261"/>
                </a:moveTo>
                <a:cubicBezTo>
                  <a:pt x="269" y="182"/>
                  <a:pt x="269" y="182"/>
                  <a:pt x="269" y="182"/>
                </a:cubicBezTo>
                <a:cubicBezTo>
                  <a:pt x="269" y="177"/>
                  <a:pt x="269" y="177"/>
                  <a:pt x="269" y="177"/>
                </a:cubicBezTo>
                <a:cubicBezTo>
                  <a:pt x="270" y="175"/>
                  <a:pt x="270" y="175"/>
                  <a:pt x="270" y="175"/>
                </a:cubicBezTo>
                <a:cubicBezTo>
                  <a:pt x="275" y="173"/>
                  <a:pt x="275" y="173"/>
                  <a:pt x="275" y="173"/>
                </a:cubicBezTo>
                <a:cubicBezTo>
                  <a:pt x="275" y="171"/>
                  <a:pt x="275" y="171"/>
                  <a:pt x="275" y="171"/>
                </a:cubicBezTo>
                <a:cubicBezTo>
                  <a:pt x="276" y="167"/>
                  <a:pt x="276" y="167"/>
                  <a:pt x="276" y="167"/>
                </a:cubicBezTo>
                <a:cubicBezTo>
                  <a:pt x="276" y="159"/>
                  <a:pt x="276" y="159"/>
                  <a:pt x="276" y="159"/>
                </a:cubicBezTo>
                <a:cubicBezTo>
                  <a:pt x="277" y="157"/>
                  <a:pt x="277" y="157"/>
                  <a:pt x="277" y="157"/>
                </a:cubicBezTo>
                <a:cubicBezTo>
                  <a:pt x="274" y="154"/>
                  <a:pt x="274" y="154"/>
                  <a:pt x="274" y="154"/>
                </a:cubicBezTo>
                <a:cubicBezTo>
                  <a:pt x="273" y="154"/>
                  <a:pt x="273" y="154"/>
                  <a:pt x="273" y="154"/>
                </a:cubicBezTo>
                <a:cubicBezTo>
                  <a:pt x="271" y="153"/>
                  <a:pt x="271" y="153"/>
                  <a:pt x="271" y="153"/>
                </a:cubicBezTo>
                <a:cubicBezTo>
                  <a:pt x="269" y="150"/>
                  <a:pt x="269" y="150"/>
                  <a:pt x="269" y="150"/>
                </a:cubicBezTo>
                <a:cubicBezTo>
                  <a:pt x="270" y="145"/>
                  <a:pt x="270" y="145"/>
                  <a:pt x="270" y="145"/>
                </a:cubicBezTo>
                <a:cubicBezTo>
                  <a:pt x="271" y="142"/>
                  <a:pt x="271" y="142"/>
                  <a:pt x="271" y="142"/>
                </a:cubicBezTo>
                <a:cubicBezTo>
                  <a:pt x="277" y="137"/>
                  <a:pt x="277" y="137"/>
                  <a:pt x="277" y="137"/>
                </a:cubicBezTo>
                <a:cubicBezTo>
                  <a:pt x="285" y="129"/>
                  <a:pt x="285" y="129"/>
                  <a:pt x="285" y="129"/>
                </a:cubicBezTo>
                <a:cubicBezTo>
                  <a:pt x="288" y="125"/>
                  <a:pt x="288" y="125"/>
                  <a:pt x="288" y="125"/>
                </a:cubicBezTo>
                <a:cubicBezTo>
                  <a:pt x="289" y="121"/>
                  <a:pt x="289" y="121"/>
                  <a:pt x="289" y="121"/>
                </a:cubicBezTo>
                <a:cubicBezTo>
                  <a:pt x="291" y="120"/>
                  <a:pt x="291" y="120"/>
                  <a:pt x="291" y="120"/>
                </a:cubicBezTo>
                <a:cubicBezTo>
                  <a:pt x="293" y="115"/>
                  <a:pt x="293" y="115"/>
                  <a:pt x="293" y="115"/>
                </a:cubicBezTo>
                <a:cubicBezTo>
                  <a:pt x="297" y="111"/>
                  <a:pt x="297" y="111"/>
                  <a:pt x="297" y="111"/>
                </a:cubicBezTo>
                <a:cubicBezTo>
                  <a:pt x="300" y="107"/>
                  <a:pt x="300" y="107"/>
                  <a:pt x="300" y="107"/>
                </a:cubicBezTo>
                <a:cubicBezTo>
                  <a:pt x="304" y="104"/>
                  <a:pt x="304" y="104"/>
                  <a:pt x="304" y="104"/>
                </a:cubicBezTo>
                <a:cubicBezTo>
                  <a:pt x="305" y="99"/>
                  <a:pt x="305" y="99"/>
                  <a:pt x="305" y="99"/>
                </a:cubicBezTo>
                <a:cubicBezTo>
                  <a:pt x="308" y="98"/>
                  <a:pt x="308" y="98"/>
                  <a:pt x="308" y="98"/>
                </a:cubicBezTo>
                <a:cubicBezTo>
                  <a:pt x="308" y="94"/>
                  <a:pt x="308" y="94"/>
                  <a:pt x="308" y="94"/>
                </a:cubicBezTo>
                <a:cubicBezTo>
                  <a:pt x="307" y="90"/>
                  <a:pt x="307" y="90"/>
                  <a:pt x="307" y="90"/>
                </a:cubicBezTo>
                <a:cubicBezTo>
                  <a:pt x="305" y="87"/>
                  <a:pt x="305" y="87"/>
                  <a:pt x="305" y="87"/>
                </a:cubicBezTo>
                <a:cubicBezTo>
                  <a:pt x="300" y="83"/>
                  <a:pt x="300" y="83"/>
                  <a:pt x="300" y="83"/>
                </a:cubicBezTo>
                <a:cubicBezTo>
                  <a:pt x="297" y="78"/>
                  <a:pt x="297" y="78"/>
                  <a:pt x="297" y="78"/>
                </a:cubicBezTo>
                <a:cubicBezTo>
                  <a:pt x="297" y="74"/>
                  <a:pt x="297" y="74"/>
                  <a:pt x="297" y="74"/>
                </a:cubicBezTo>
                <a:cubicBezTo>
                  <a:pt x="231" y="57"/>
                  <a:pt x="231" y="57"/>
                  <a:pt x="231" y="57"/>
                </a:cubicBezTo>
                <a:cubicBezTo>
                  <a:pt x="220" y="56"/>
                  <a:pt x="220" y="56"/>
                  <a:pt x="220" y="56"/>
                </a:cubicBezTo>
                <a:cubicBezTo>
                  <a:pt x="216" y="57"/>
                  <a:pt x="216" y="57"/>
                  <a:pt x="216" y="57"/>
                </a:cubicBezTo>
                <a:cubicBezTo>
                  <a:pt x="211" y="56"/>
                  <a:pt x="211" y="56"/>
                  <a:pt x="211" y="56"/>
                </a:cubicBezTo>
                <a:cubicBezTo>
                  <a:pt x="207" y="57"/>
                  <a:pt x="207" y="57"/>
                  <a:pt x="207" y="57"/>
                </a:cubicBezTo>
                <a:cubicBezTo>
                  <a:pt x="178" y="58"/>
                  <a:pt x="178" y="58"/>
                  <a:pt x="178" y="58"/>
                </a:cubicBezTo>
                <a:cubicBezTo>
                  <a:pt x="175" y="56"/>
                  <a:pt x="175" y="56"/>
                  <a:pt x="175" y="56"/>
                </a:cubicBezTo>
                <a:cubicBezTo>
                  <a:pt x="172" y="57"/>
                  <a:pt x="172" y="57"/>
                  <a:pt x="172" y="57"/>
                </a:cubicBezTo>
                <a:cubicBezTo>
                  <a:pt x="169" y="58"/>
                  <a:pt x="169" y="58"/>
                  <a:pt x="169" y="58"/>
                </a:cubicBezTo>
                <a:cubicBezTo>
                  <a:pt x="167" y="58"/>
                  <a:pt x="167" y="58"/>
                  <a:pt x="167" y="58"/>
                </a:cubicBezTo>
                <a:cubicBezTo>
                  <a:pt x="164" y="57"/>
                  <a:pt x="164" y="57"/>
                  <a:pt x="164" y="57"/>
                </a:cubicBezTo>
                <a:cubicBezTo>
                  <a:pt x="164" y="56"/>
                  <a:pt x="164" y="56"/>
                  <a:pt x="164" y="56"/>
                </a:cubicBezTo>
                <a:cubicBezTo>
                  <a:pt x="159" y="56"/>
                  <a:pt x="159" y="56"/>
                  <a:pt x="159" y="56"/>
                </a:cubicBezTo>
                <a:cubicBezTo>
                  <a:pt x="156" y="55"/>
                  <a:pt x="156" y="55"/>
                  <a:pt x="156" y="55"/>
                </a:cubicBezTo>
                <a:cubicBezTo>
                  <a:pt x="155" y="53"/>
                  <a:pt x="155" y="53"/>
                  <a:pt x="155" y="53"/>
                </a:cubicBezTo>
                <a:cubicBezTo>
                  <a:pt x="155" y="52"/>
                  <a:pt x="155" y="52"/>
                  <a:pt x="155" y="52"/>
                </a:cubicBezTo>
                <a:cubicBezTo>
                  <a:pt x="151" y="51"/>
                  <a:pt x="151" y="51"/>
                  <a:pt x="151" y="51"/>
                </a:cubicBezTo>
                <a:cubicBezTo>
                  <a:pt x="143" y="49"/>
                  <a:pt x="143" y="49"/>
                  <a:pt x="143" y="49"/>
                </a:cubicBezTo>
                <a:cubicBezTo>
                  <a:pt x="138" y="47"/>
                  <a:pt x="138" y="47"/>
                  <a:pt x="138" y="47"/>
                </a:cubicBezTo>
                <a:cubicBezTo>
                  <a:pt x="136" y="46"/>
                  <a:pt x="136" y="46"/>
                  <a:pt x="136" y="46"/>
                </a:cubicBezTo>
                <a:cubicBezTo>
                  <a:pt x="130" y="47"/>
                  <a:pt x="130" y="47"/>
                  <a:pt x="130" y="47"/>
                </a:cubicBezTo>
                <a:cubicBezTo>
                  <a:pt x="121" y="49"/>
                  <a:pt x="121" y="49"/>
                  <a:pt x="121" y="49"/>
                </a:cubicBezTo>
                <a:cubicBezTo>
                  <a:pt x="110" y="46"/>
                  <a:pt x="110" y="46"/>
                  <a:pt x="110" y="46"/>
                </a:cubicBezTo>
                <a:cubicBezTo>
                  <a:pt x="103" y="40"/>
                  <a:pt x="103" y="40"/>
                  <a:pt x="103" y="40"/>
                </a:cubicBezTo>
                <a:cubicBezTo>
                  <a:pt x="103" y="40"/>
                  <a:pt x="106" y="33"/>
                  <a:pt x="105" y="24"/>
                </a:cubicBezTo>
                <a:cubicBezTo>
                  <a:pt x="104" y="14"/>
                  <a:pt x="99" y="12"/>
                  <a:pt x="99" y="12"/>
                </a:cubicBezTo>
                <a:cubicBezTo>
                  <a:pt x="94" y="12"/>
                  <a:pt x="94" y="12"/>
                  <a:pt x="94" y="12"/>
                </a:cubicBezTo>
                <a:cubicBezTo>
                  <a:pt x="90" y="10"/>
                  <a:pt x="90" y="10"/>
                  <a:pt x="90" y="10"/>
                </a:cubicBezTo>
                <a:cubicBezTo>
                  <a:pt x="90" y="10"/>
                  <a:pt x="90" y="4"/>
                  <a:pt x="85" y="4"/>
                </a:cubicBezTo>
                <a:cubicBezTo>
                  <a:pt x="80" y="4"/>
                  <a:pt x="80" y="4"/>
                  <a:pt x="80" y="4"/>
                </a:cubicBezTo>
                <a:cubicBezTo>
                  <a:pt x="74" y="3"/>
                  <a:pt x="74" y="3"/>
                  <a:pt x="74" y="3"/>
                </a:cubicBezTo>
                <a:cubicBezTo>
                  <a:pt x="70" y="0"/>
                  <a:pt x="70" y="0"/>
                  <a:pt x="70" y="0"/>
                </a:cubicBezTo>
                <a:cubicBezTo>
                  <a:pt x="70" y="7"/>
                  <a:pt x="70" y="7"/>
                  <a:pt x="70" y="7"/>
                </a:cubicBezTo>
                <a:cubicBezTo>
                  <a:pt x="68" y="13"/>
                  <a:pt x="68" y="13"/>
                  <a:pt x="68" y="13"/>
                </a:cubicBezTo>
                <a:cubicBezTo>
                  <a:pt x="63" y="22"/>
                  <a:pt x="63" y="22"/>
                  <a:pt x="63" y="22"/>
                </a:cubicBezTo>
                <a:cubicBezTo>
                  <a:pt x="64" y="28"/>
                  <a:pt x="64" y="28"/>
                  <a:pt x="64" y="28"/>
                </a:cubicBezTo>
                <a:cubicBezTo>
                  <a:pt x="63" y="33"/>
                  <a:pt x="63" y="33"/>
                  <a:pt x="63" y="33"/>
                </a:cubicBezTo>
                <a:cubicBezTo>
                  <a:pt x="60" y="38"/>
                  <a:pt x="60" y="38"/>
                  <a:pt x="60" y="38"/>
                </a:cubicBezTo>
                <a:cubicBezTo>
                  <a:pt x="58" y="43"/>
                  <a:pt x="58" y="43"/>
                  <a:pt x="58" y="43"/>
                </a:cubicBezTo>
                <a:cubicBezTo>
                  <a:pt x="55" y="50"/>
                  <a:pt x="55" y="50"/>
                  <a:pt x="55" y="50"/>
                </a:cubicBezTo>
                <a:cubicBezTo>
                  <a:pt x="53" y="55"/>
                  <a:pt x="53" y="55"/>
                  <a:pt x="53" y="55"/>
                </a:cubicBezTo>
                <a:cubicBezTo>
                  <a:pt x="47" y="67"/>
                  <a:pt x="47" y="67"/>
                  <a:pt x="47" y="67"/>
                </a:cubicBezTo>
                <a:cubicBezTo>
                  <a:pt x="40" y="85"/>
                  <a:pt x="40" y="85"/>
                  <a:pt x="40" y="85"/>
                </a:cubicBezTo>
                <a:cubicBezTo>
                  <a:pt x="35" y="98"/>
                  <a:pt x="35" y="98"/>
                  <a:pt x="35" y="98"/>
                </a:cubicBezTo>
                <a:cubicBezTo>
                  <a:pt x="30" y="111"/>
                  <a:pt x="30" y="111"/>
                  <a:pt x="30" y="111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2" y="124"/>
                  <a:pt x="22" y="124"/>
                  <a:pt x="22" y="124"/>
                </a:cubicBezTo>
                <a:cubicBezTo>
                  <a:pt x="18" y="130"/>
                  <a:pt x="18" y="130"/>
                  <a:pt x="18" y="130"/>
                </a:cubicBezTo>
                <a:cubicBezTo>
                  <a:pt x="15" y="133"/>
                  <a:pt x="15" y="133"/>
                  <a:pt x="15" y="133"/>
                </a:cubicBezTo>
                <a:cubicBezTo>
                  <a:pt x="14" y="136"/>
                  <a:pt x="14" y="136"/>
                  <a:pt x="14" y="136"/>
                </a:cubicBezTo>
                <a:cubicBezTo>
                  <a:pt x="11" y="141"/>
                  <a:pt x="11" y="141"/>
                  <a:pt x="11" y="141"/>
                </a:cubicBezTo>
                <a:cubicBezTo>
                  <a:pt x="5" y="148"/>
                  <a:pt x="5" y="148"/>
                  <a:pt x="5" y="148"/>
                </a:cubicBezTo>
                <a:cubicBezTo>
                  <a:pt x="3" y="152"/>
                  <a:pt x="3" y="152"/>
                  <a:pt x="3" y="152"/>
                </a:cubicBezTo>
                <a:cubicBezTo>
                  <a:pt x="5" y="160"/>
                  <a:pt x="5" y="160"/>
                  <a:pt x="5" y="160"/>
                </a:cubicBezTo>
                <a:cubicBezTo>
                  <a:pt x="5" y="162"/>
                  <a:pt x="5" y="162"/>
                  <a:pt x="5" y="162"/>
                </a:cubicBezTo>
                <a:cubicBezTo>
                  <a:pt x="5" y="164"/>
                  <a:pt x="5" y="164"/>
                  <a:pt x="5" y="164"/>
                </a:cubicBezTo>
                <a:cubicBezTo>
                  <a:pt x="4" y="165"/>
                  <a:pt x="4" y="165"/>
                  <a:pt x="4" y="165"/>
                </a:cubicBezTo>
                <a:cubicBezTo>
                  <a:pt x="3" y="169"/>
                  <a:pt x="3" y="169"/>
                  <a:pt x="3" y="169"/>
                </a:cubicBezTo>
                <a:cubicBezTo>
                  <a:pt x="1" y="170"/>
                  <a:pt x="1" y="170"/>
                  <a:pt x="1" y="170"/>
                </a:cubicBezTo>
                <a:cubicBezTo>
                  <a:pt x="1" y="174"/>
                  <a:pt x="1" y="174"/>
                  <a:pt x="1" y="174"/>
                </a:cubicBezTo>
                <a:cubicBezTo>
                  <a:pt x="0" y="182"/>
                  <a:pt x="0" y="182"/>
                  <a:pt x="0" y="182"/>
                </a:cubicBezTo>
                <a:cubicBezTo>
                  <a:pt x="0" y="187"/>
                  <a:pt x="0" y="187"/>
                  <a:pt x="0" y="187"/>
                </a:cubicBezTo>
                <a:cubicBezTo>
                  <a:pt x="2" y="190"/>
                  <a:pt x="2" y="190"/>
                  <a:pt x="2" y="190"/>
                </a:cubicBezTo>
                <a:cubicBezTo>
                  <a:pt x="3" y="193"/>
                  <a:pt x="3" y="193"/>
                  <a:pt x="3" y="193"/>
                </a:cubicBezTo>
                <a:cubicBezTo>
                  <a:pt x="147" y="234"/>
                  <a:pt x="147" y="234"/>
                  <a:pt x="147" y="234"/>
                </a:cubicBezTo>
                <a:cubicBezTo>
                  <a:pt x="147" y="234"/>
                  <a:pt x="216" y="253"/>
                  <a:pt x="239" y="258"/>
                </a:cubicBezTo>
                <a:cubicBezTo>
                  <a:pt x="242" y="259"/>
                  <a:pt x="246" y="260"/>
                  <a:pt x="251" y="261"/>
                </a:cubicBez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07" name="Freeform 20">
            <a:extLst>
              <a:ext uri="{FF2B5EF4-FFF2-40B4-BE49-F238E27FC236}">
                <a16:creationId xmlns:a16="http://schemas.microsoft.com/office/drawing/2014/main" id="{AB16F0B2-4A66-3947-AEA4-A978215CC6D3}"/>
              </a:ext>
            </a:extLst>
          </p:cNvPr>
          <p:cNvSpPr>
            <a:spLocks/>
          </p:cNvSpPr>
          <p:nvPr/>
        </p:nvSpPr>
        <p:spPr bwMode="auto">
          <a:xfrm>
            <a:off x="5391696" y="1782777"/>
            <a:ext cx="738851" cy="1219683"/>
          </a:xfrm>
          <a:custGeom>
            <a:avLst/>
            <a:gdLst>
              <a:gd name="T0" fmla="*/ 46 w 228"/>
              <a:gd name="T1" fmla="*/ 143 h 373"/>
              <a:gd name="T2" fmla="*/ 49 w 228"/>
              <a:gd name="T3" fmla="*/ 152 h 373"/>
              <a:gd name="T4" fmla="*/ 56 w 228"/>
              <a:gd name="T5" fmla="*/ 159 h 373"/>
              <a:gd name="T6" fmla="*/ 57 w 228"/>
              <a:gd name="T7" fmla="*/ 167 h 373"/>
              <a:gd name="T8" fmla="*/ 53 w 228"/>
              <a:gd name="T9" fmla="*/ 173 h 373"/>
              <a:gd name="T10" fmla="*/ 46 w 228"/>
              <a:gd name="T11" fmla="*/ 180 h 373"/>
              <a:gd name="T12" fmla="*/ 40 w 228"/>
              <a:gd name="T13" fmla="*/ 189 h 373"/>
              <a:gd name="T14" fmla="*/ 37 w 228"/>
              <a:gd name="T15" fmla="*/ 194 h 373"/>
              <a:gd name="T16" fmla="*/ 26 w 228"/>
              <a:gd name="T17" fmla="*/ 206 h 373"/>
              <a:gd name="T18" fmla="*/ 19 w 228"/>
              <a:gd name="T19" fmla="*/ 214 h 373"/>
              <a:gd name="T20" fmla="*/ 20 w 228"/>
              <a:gd name="T21" fmla="*/ 222 h 373"/>
              <a:gd name="T22" fmla="*/ 23 w 228"/>
              <a:gd name="T23" fmla="*/ 223 h 373"/>
              <a:gd name="T24" fmla="*/ 25 w 228"/>
              <a:gd name="T25" fmla="*/ 228 h 373"/>
              <a:gd name="T26" fmla="*/ 24 w 228"/>
              <a:gd name="T27" fmla="*/ 240 h 373"/>
              <a:gd name="T28" fmla="*/ 19 w 228"/>
              <a:gd name="T29" fmla="*/ 244 h 373"/>
              <a:gd name="T30" fmla="*/ 18 w 228"/>
              <a:gd name="T31" fmla="*/ 251 h 373"/>
              <a:gd name="T32" fmla="*/ 102 w 228"/>
              <a:gd name="T33" fmla="*/ 352 h 373"/>
              <a:gd name="T34" fmla="*/ 228 w 228"/>
              <a:gd name="T35" fmla="*/ 256 h 373"/>
              <a:gd name="T36" fmla="*/ 224 w 228"/>
              <a:gd name="T37" fmla="*/ 252 h 373"/>
              <a:gd name="T38" fmla="*/ 223 w 228"/>
              <a:gd name="T39" fmla="*/ 247 h 373"/>
              <a:gd name="T40" fmla="*/ 218 w 228"/>
              <a:gd name="T41" fmla="*/ 241 h 373"/>
              <a:gd name="T42" fmla="*/ 213 w 228"/>
              <a:gd name="T43" fmla="*/ 246 h 373"/>
              <a:gd name="T44" fmla="*/ 202 w 228"/>
              <a:gd name="T45" fmla="*/ 248 h 373"/>
              <a:gd name="T46" fmla="*/ 189 w 228"/>
              <a:gd name="T47" fmla="*/ 245 h 373"/>
              <a:gd name="T48" fmla="*/ 184 w 228"/>
              <a:gd name="T49" fmla="*/ 247 h 373"/>
              <a:gd name="T50" fmla="*/ 179 w 228"/>
              <a:gd name="T51" fmla="*/ 247 h 373"/>
              <a:gd name="T52" fmla="*/ 171 w 228"/>
              <a:gd name="T53" fmla="*/ 244 h 373"/>
              <a:gd name="T54" fmla="*/ 168 w 228"/>
              <a:gd name="T55" fmla="*/ 247 h 373"/>
              <a:gd name="T56" fmla="*/ 164 w 228"/>
              <a:gd name="T57" fmla="*/ 249 h 373"/>
              <a:gd name="T58" fmla="*/ 162 w 228"/>
              <a:gd name="T59" fmla="*/ 242 h 373"/>
              <a:gd name="T60" fmla="*/ 160 w 228"/>
              <a:gd name="T61" fmla="*/ 232 h 373"/>
              <a:gd name="T62" fmla="*/ 156 w 228"/>
              <a:gd name="T63" fmla="*/ 226 h 373"/>
              <a:gd name="T64" fmla="*/ 149 w 228"/>
              <a:gd name="T65" fmla="*/ 220 h 373"/>
              <a:gd name="T66" fmla="*/ 149 w 228"/>
              <a:gd name="T67" fmla="*/ 213 h 373"/>
              <a:gd name="T68" fmla="*/ 145 w 228"/>
              <a:gd name="T69" fmla="*/ 204 h 373"/>
              <a:gd name="T70" fmla="*/ 145 w 228"/>
              <a:gd name="T71" fmla="*/ 195 h 373"/>
              <a:gd name="T72" fmla="*/ 142 w 228"/>
              <a:gd name="T73" fmla="*/ 183 h 373"/>
              <a:gd name="T74" fmla="*/ 139 w 228"/>
              <a:gd name="T75" fmla="*/ 179 h 373"/>
              <a:gd name="T76" fmla="*/ 133 w 228"/>
              <a:gd name="T77" fmla="*/ 182 h 373"/>
              <a:gd name="T78" fmla="*/ 127 w 228"/>
              <a:gd name="T79" fmla="*/ 186 h 373"/>
              <a:gd name="T80" fmla="*/ 125 w 228"/>
              <a:gd name="T81" fmla="*/ 183 h 373"/>
              <a:gd name="T82" fmla="*/ 119 w 228"/>
              <a:gd name="T83" fmla="*/ 179 h 373"/>
              <a:gd name="T84" fmla="*/ 125 w 228"/>
              <a:gd name="T85" fmla="*/ 168 h 373"/>
              <a:gd name="T86" fmla="*/ 129 w 228"/>
              <a:gd name="T87" fmla="*/ 166 h 373"/>
              <a:gd name="T88" fmla="*/ 128 w 228"/>
              <a:gd name="T89" fmla="*/ 154 h 373"/>
              <a:gd name="T90" fmla="*/ 134 w 228"/>
              <a:gd name="T91" fmla="*/ 141 h 373"/>
              <a:gd name="T92" fmla="*/ 137 w 228"/>
              <a:gd name="T93" fmla="*/ 131 h 373"/>
              <a:gd name="T94" fmla="*/ 128 w 228"/>
              <a:gd name="T95" fmla="*/ 128 h 373"/>
              <a:gd name="T96" fmla="*/ 123 w 228"/>
              <a:gd name="T97" fmla="*/ 118 h 373"/>
              <a:gd name="T98" fmla="*/ 119 w 228"/>
              <a:gd name="T99" fmla="*/ 106 h 373"/>
              <a:gd name="T100" fmla="*/ 109 w 228"/>
              <a:gd name="T101" fmla="*/ 93 h 373"/>
              <a:gd name="T102" fmla="*/ 104 w 228"/>
              <a:gd name="T103" fmla="*/ 82 h 373"/>
              <a:gd name="T104" fmla="*/ 101 w 228"/>
              <a:gd name="T105" fmla="*/ 76 h 373"/>
              <a:gd name="T106" fmla="*/ 101 w 228"/>
              <a:gd name="T107" fmla="*/ 69 h 373"/>
              <a:gd name="T108" fmla="*/ 97 w 228"/>
              <a:gd name="T109" fmla="*/ 62 h 373"/>
              <a:gd name="T110" fmla="*/ 98 w 228"/>
              <a:gd name="T111" fmla="*/ 48 h 373"/>
              <a:gd name="T112" fmla="*/ 104 w 228"/>
              <a:gd name="T113" fmla="*/ 25 h 373"/>
              <a:gd name="T114" fmla="*/ 108 w 228"/>
              <a:gd name="T115" fmla="*/ 8 h 373"/>
              <a:gd name="T116" fmla="*/ 47 w 228"/>
              <a:gd name="T117" fmla="*/ 120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8" h="373">
                <a:moveTo>
                  <a:pt x="48" y="132"/>
                </a:moveTo>
                <a:cubicBezTo>
                  <a:pt x="48" y="138"/>
                  <a:pt x="46" y="143"/>
                  <a:pt x="46" y="143"/>
                </a:cubicBezTo>
                <a:cubicBezTo>
                  <a:pt x="46" y="147"/>
                  <a:pt x="46" y="147"/>
                  <a:pt x="46" y="147"/>
                </a:cubicBezTo>
                <a:cubicBezTo>
                  <a:pt x="49" y="152"/>
                  <a:pt x="49" y="152"/>
                  <a:pt x="49" y="152"/>
                </a:cubicBezTo>
                <a:cubicBezTo>
                  <a:pt x="54" y="156"/>
                  <a:pt x="54" y="156"/>
                  <a:pt x="54" y="156"/>
                </a:cubicBezTo>
                <a:cubicBezTo>
                  <a:pt x="56" y="159"/>
                  <a:pt x="56" y="159"/>
                  <a:pt x="56" y="159"/>
                </a:cubicBezTo>
                <a:cubicBezTo>
                  <a:pt x="57" y="163"/>
                  <a:pt x="57" y="163"/>
                  <a:pt x="57" y="163"/>
                </a:cubicBezTo>
                <a:cubicBezTo>
                  <a:pt x="57" y="167"/>
                  <a:pt x="57" y="167"/>
                  <a:pt x="57" y="167"/>
                </a:cubicBezTo>
                <a:cubicBezTo>
                  <a:pt x="54" y="168"/>
                  <a:pt x="54" y="168"/>
                  <a:pt x="54" y="168"/>
                </a:cubicBezTo>
                <a:cubicBezTo>
                  <a:pt x="53" y="173"/>
                  <a:pt x="53" y="173"/>
                  <a:pt x="53" y="173"/>
                </a:cubicBezTo>
                <a:cubicBezTo>
                  <a:pt x="49" y="176"/>
                  <a:pt x="49" y="176"/>
                  <a:pt x="49" y="176"/>
                </a:cubicBezTo>
                <a:cubicBezTo>
                  <a:pt x="46" y="180"/>
                  <a:pt x="46" y="180"/>
                  <a:pt x="46" y="180"/>
                </a:cubicBezTo>
                <a:cubicBezTo>
                  <a:pt x="42" y="184"/>
                  <a:pt x="42" y="184"/>
                  <a:pt x="42" y="184"/>
                </a:cubicBezTo>
                <a:cubicBezTo>
                  <a:pt x="40" y="189"/>
                  <a:pt x="40" y="189"/>
                  <a:pt x="40" y="189"/>
                </a:cubicBezTo>
                <a:cubicBezTo>
                  <a:pt x="38" y="190"/>
                  <a:pt x="38" y="190"/>
                  <a:pt x="38" y="190"/>
                </a:cubicBezTo>
                <a:cubicBezTo>
                  <a:pt x="37" y="194"/>
                  <a:pt x="37" y="194"/>
                  <a:pt x="37" y="194"/>
                </a:cubicBezTo>
                <a:cubicBezTo>
                  <a:pt x="34" y="198"/>
                  <a:pt x="34" y="198"/>
                  <a:pt x="34" y="198"/>
                </a:cubicBezTo>
                <a:cubicBezTo>
                  <a:pt x="26" y="206"/>
                  <a:pt x="26" y="206"/>
                  <a:pt x="26" y="206"/>
                </a:cubicBezTo>
                <a:cubicBezTo>
                  <a:pt x="20" y="211"/>
                  <a:pt x="20" y="211"/>
                  <a:pt x="20" y="211"/>
                </a:cubicBezTo>
                <a:cubicBezTo>
                  <a:pt x="19" y="214"/>
                  <a:pt x="19" y="214"/>
                  <a:pt x="19" y="214"/>
                </a:cubicBezTo>
                <a:cubicBezTo>
                  <a:pt x="18" y="219"/>
                  <a:pt x="18" y="219"/>
                  <a:pt x="18" y="219"/>
                </a:cubicBezTo>
                <a:cubicBezTo>
                  <a:pt x="20" y="222"/>
                  <a:pt x="20" y="222"/>
                  <a:pt x="20" y="222"/>
                </a:cubicBezTo>
                <a:cubicBezTo>
                  <a:pt x="22" y="223"/>
                  <a:pt x="22" y="223"/>
                  <a:pt x="22" y="223"/>
                </a:cubicBezTo>
                <a:cubicBezTo>
                  <a:pt x="23" y="223"/>
                  <a:pt x="23" y="223"/>
                  <a:pt x="23" y="223"/>
                </a:cubicBezTo>
                <a:cubicBezTo>
                  <a:pt x="26" y="226"/>
                  <a:pt x="26" y="226"/>
                  <a:pt x="26" y="226"/>
                </a:cubicBezTo>
                <a:cubicBezTo>
                  <a:pt x="25" y="228"/>
                  <a:pt x="25" y="228"/>
                  <a:pt x="25" y="228"/>
                </a:cubicBezTo>
                <a:cubicBezTo>
                  <a:pt x="25" y="236"/>
                  <a:pt x="25" y="236"/>
                  <a:pt x="25" y="236"/>
                </a:cubicBezTo>
                <a:cubicBezTo>
                  <a:pt x="24" y="240"/>
                  <a:pt x="24" y="240"/>
                  <a:pt x="24" y="240"/>
                </a:cubicBezTo>
                <a:cubicBezTo>
                  <a:pt x="24" y="242"/>
                  <a:pt x="24" y="242"/>
                  <a:pt x="24" y="242"/>
                </a:cubicBezTo>
                <a:cubicBezTo>
                  <a:pt x="19" y="244"/>
                  <a:pt x="19" y="244"/>
                  <a:pt x="19" y="244"/>
                </a:cubicBezTo>
                <a:cubicBezTo>
                  <a:pt x="18" y="246"/>
                  <a:pt x="18" y="246"/>
                  <a:pt x="18" y="246"/>
                </a:cubicBezTo>
                <a:cubicBezTo>
                  <a:pt x="18" y="251"/>
                  <a:pt x="18" y="251"/>
                  <a:pt x="18" y="251"/>
                </a:cubicBezTo>
                <a:cubicBezTo>
                  <a:pt x="0" y="330"/>
                  <a:pt x="0" y="330"/>
                  <a:pt x="0" y="330"/>
                </a:cubicBezTo>
                <a:cubicBezTo>
                  <a:pt x="35" y="338"/>
                  <a:pt x="102" y="352"/>
                  <a:pt x="102" y="352"/>
                </a:cubicBezTo>
                <a:cubicBezTo>
                  <a:pt x="208" y="373"/>
                  <a:pt x="208" y="373"/>
                  <a:pt x="208" y="373"/>
                </a:cubicBezTo>
                <a:cubicBezTo>
                  <a:pt x="228" y="256"/>
                  <a:pt x="228" y="256"/>
                  <a:pt x="228" y="256"/>
                </a:cubicBezTo>
                <a:cubicBezTo>
                  <a:pt x="226" y="254"/>
                  <a:pt x="226" y="254"/>
                  <a:pt x="226" y="254"/>
                </a:cubicBezTo>
                <a:cubicBezTo>
                  <a:pt x="224" y="252"/>
                  <a:pt x="224" y="252"/>
                  <a:pt x="224" y="252"/>
                </a:cubicBezTo>
                <a:cubicBezTo>
                  <a:pt x="224" y="251"/>
                  <a:pt x="224" y="251"/>
                  <a:pt x="224" y="251"/>
                </a:cubicBezTo>
                <a:cubicBezTo>
                  <a:pt x="223" y="247"/>
                  <a:pt x="223" y="247"/>
                  <a:pt x="223" y="247"/>
                </a:cubicBezTo>
                <a:cubicBezTo>
                  <a:pt x="221" y="244"/>
                  <a:pt x="221" y="244"/>
                  <a:pt x="221" y="244"/>
                </a:cubicBezTo>
                <a:cubicBezTo>
                  <a:pt x="218" y="241"/>
                  <a:pt x="218" y="241"/>
                  <a:pt x="218" y="241"/>
                </a:cubicBezTo>
                <a:cubicBezTo>
                  <a:pt x="214" y="241"/>
                  <a:pt x="214" y="241"/>
                  <a:pt x="214" y="241"/>
                </a:cubicBezTo>
                <a:cubicBezTo>
                  <a:pt x="213" y="246"/>
                  <a:pt x="213" y="246"/>
                  <a:pt x="213" y="246"/>
                </a:cubicBezTo>
                <a:cubicBezTo>
                  <a:pt x="212" y="249"/>
                  <a:pt x="212" y="249"/>
                  <a:pt x="212" y="249"/>
                </a:cubicBezTo>
                <a:cubicBezTo>
                  <a:pt x="202" y="248"/>
                  <a:pt x="202" y="248"/>
                  <a:pt x="202" y="248"/>
                </a:cubicBezTo>
                <a:cubicBezTo>
                  <a:pt x="197" y="246"/>
                  <a:pt x="197" y="246"/>
                  <a:pt x="197" y="246"/>
                </a:cubicBezTo>
                <a:cubicBezTo>
                  <a:pt x="189" y="245"/>
                  <a:pt x="189" y="245"/>
                  <a:pt x="189" y="245"/>
                </a:cubicBezTo>
                <a:cubicBezTo>
                  <a:pt x="185" y="245"/>
                  <a:pt x="185" y="245"/>
                  <a:pt x="185" y="245"/>
                </a:cubicBezTo>
                <a:cubicBezTo>
                  <a:pt x="184" y="247"/>
                  <a:pt x="184" y="247"/>
                  <a:pt x="184" y="247"/>
                </a:cubicBezTo>
                <a:cubicBezTo>
                  <a:pt x="184" y="249"/>
                  <a:pt x="184" y="249"/>
                  <a:pt x="184" y="249"/>
                </a:cubicBezTo>
                <a:cubicBezTo>
                  <a:pt x="179" y="247"/>
                  <a:pt x="179" y="247"/>
                  <a:pt x="179" y="247"/>
                </a:cubicBezTo>
                <a:cubicBezTo>
                  <a:pt x="174" y="244"/>
                  <a:pt x="174" y="244"/>
                  <a:pt x="174" y="244"/>
                </a:cubicBezTo>
                <a:cubicBezTo>
                  <a:pt x="171" y="244"/>
                  <a:pt x="171" y="244"/>
                  <a:pt x="171" y="244"/>
                </a:cubicBezTo>
                <a:cubicBezTo>
                  <a:pt x="169" y="244"/>
                  <a:pt x="169" y="244"/>
                  <a:pt x="169" y="244"/>
                </a:cubicBezTo>
                <a:cubicBezTo>
                  <a:pt x="168" y="247"/>
                  <a:pt x="168" y="247"/>
                  <a:pt x="168" y="247"/>
                </a:cubicBezTo>
                <a:cubicBezTo>
                  <a:pt x="168" y="249"/>
                  <a:pt x="168" y="249"/>
                  <a:pt x="168" y="249"/>
                </a:cubicBezTo>
                <a:cubicBezTo>
                  <a:pt x="164" y="249"/>
                  <a:pt x="164" y="249"/>
                  <a:pt x="164" y="249"/>
                </a:cubicBezTo>
                <a:cubicBezTo>
                  <a:pt x="162" y="245"/>
                  <a:pt x="162" y="245"/>
                  <a:pt x="162" y="245"/>
                </a:cubicBezTo>
                <a:cubicBezTo>
                  <a:pt x="162" y="242"/>
                  <a:pt x="162" y="242"/>
                  <a:pt x="162" y="242"/>
                </a:cubicBezTo>
                <a:cubicBezTo>
                  <a:pt x="162" y="238"/>
                  <a:pt x="162" y="238"/>
                  <a:pt x="162" y="238"/>
                </a:cubicBezTo>
                <a:cubicBezTo>
                  <a:pt x="160" y="232"/>
                  <a:pt x="160" y="232"/>
                  <a:pt x="160" y="232"/>
                </a:cubicBezTo>
                <a:cubicBezTo>
                  <a:pt x="160" y="226"/>
                  <a:pt x="160" y="226"/>
                  <a:pt x="160" y="226"/>
                </a:cubicBezTo>
                <a:cubicBezTo>
                  <a:pt x="156" y="226"/>
                  <a:pt x="156" y="226"/>
                  <a:pt x="156" y="226"/>
                </a:cubicBezTo>
                <a:cubicBezTo>
                  <a:pt x="151" y="223"/>
                  <a:pt x="151" y="223"/>
                  <a:pt x="151" y="223"/>
                </a:cubicBezTo>
                <a:cubicBezTo>
                  <a:pt x="149" y="220"/>
                  <a:pt x="149" y="220"/>
                  <a:pt x="149" y="220"/>
                </a:cubicBezTo>
                <a:cubicBezTo>
                  <a:pt x="149" y="218"/>
                  <a:pt x="149" y="218"/>
                  <a:pt x="149" y="218"/>
                </a:cubicBezTo>
                <a:cubicBezTo>
                  <a:pt x="149" y="213"/>
                  <a:pt x="149" y="213"/>
                  <a:pt x="149" y="213"/>
                </a:cubicBezTo>
                <a:cubicBezTo>
                  <a:pt x="149" y="208"/>
                  <a:pt x="149" y="208"/>
                  <a:pt x="149" y="208"/>
                </a:cubicBezTo>
                <a:cubicBezTo>
                  <a:pt x="145" y="204"/>
                  <a:pt x="145" y="204"/>
                  <a:pt x="145" y="204"/>
                </a:cubicBezTo>
                <a:cubicBezTo>
                  <a:pt x="145" y="201"/>
                  <a:pt x="145" y="201"/>
                  <a:pt x="145" y="201"/>
                </a:cubicBezTo>
                <a:cubicBezTo>
                  <a:pt x="145" y="195"/>
                  <a:pt x="145" y="195"/>
                  <a:pt x="145" y="195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42" y="183"/>
                  <a:pt x="142" y="183"/>
                  <a:pt x="142" y="183"/>
                </a:cubicBezTo>
                <a:cubicBezTo>
                  <a:pt x="141" y="179"/>
                  <a:pt x="141" y="179"/>
                  <a:pt x="141" y="179"/>
                </a:cubicBezTo>
                <a:cubicBezTo>
                  <a:pt x="139" y="179"/>
                  <a:pt x="139" y="179"/>
                  <a:pt x="139" y="179"/>
                </a:cubicBezTo>
                <a:cubicBezTo>
                  <a:pt x="135" y="182"/>
                  <a:pt x="135" y="182"/>
                  <a:pt x="135" y="182"/>
                </a:cubicBezTo>
                <a:cubicBezTo>
                  <a:pt x="133" y="182"/>
                  <a:pt x="133" y="182"/>
                  <a:pt x="133" y="182"/>
                </a:cubicBezTo>
                <a:cubicBezTo>
                  <a:pt x="130" y="183"/>
                  <a:pt x="130" y="183"/>
                  <a:pt x="130" y="183"/>
                </a:cubicBezTo>
                <a:cubicBezTo>
                  <a:pt x="127" y="186"/>
                  <a:pt x="127" y="186"/>
                  <a:pt x="127" y="186"/>
                </a:cubicBezTo>
                <a:cubicBezTo>
                  <a:pt x="125" y="186"/>
                  <a:pt x="125" y="186"/>
                  <a:pt x="125" y="186"/>
                </a:cubicBezTo>
                <a:cubicBezTo>
                  <a:pt x="125" y="183"/>
                  <a:pt x="125" y="183"/>
                  <a:pt x="125" y="183"/>
                </a:cubicBezTo>
                <a:cubicBezTo>
                  <a:pt x="121" y="181"/>
                  <a:pt x="121" y="181"/>
                  <a:pt x="121" y="181"/>
                </a:cubicBezTo>
                <a:cubicBezTo>
                  <a:pt x="119" y="179"/>
                  <a:pt x="119" y="179"/>
                  <a:pt x="119" y="179"/>
                </a:cubicBezTo>
                <a:cubicBezTo>
                  <a:pt x="122" y="172"/>
                  <a:pt x="122" y="172"/>
                  <a:pt x="122" y="172"/>
                </a:cubicBezTo>
                <a:cubicBezTo>
                  <a:pt x="125" y="168"/>
                  <a:pt x="125" y="168"/>
                  <a:pt x="125" y="168"/>
                </a:cubicBezTo>
                <a:cubicBezTo>
                  <a:pt x="128" y="168"/>
                  <a:pt x="128" y="168"/>
                  <a:pt x="128" y="168"/>
                </a:cubicBezTo>
                <a:cubicBezTo>
                  <a:pt x="129" y="166"/>
                  <a:pt x="129" y="166"/>
                  <a:pt x="129" y="166"/>
                </a:cubicBezTo>
                <a:cubicBezTo>
                  <a:pt x="127" y="160"/>
                  <a:pt x="127" y="160"/>
                  <a:pt x="127" y="160"/>
                </a:cubicBezTo>
                <a:cubicBezTo>
                  <a:pt x="128" y="154"/>
                  <a:pt x="128" y="154"/>
                  <a:pt x="128" y="154"/>
                </a:cubicBezTo>
                <a:cubicBezTo>
                  <a:pt x="131" y="147"/>
                  <a:pt x="131" y="147"/>
                  <a:pt x="131" y="147"/>
                </a:cubicBezTo>
                <a:cubicBezTo>
                  <a:pt x="134" y="141"/>
                  <a:pt x="134" y="141"/>
                  <a:pt x="134" y="141"/>
                </a:cubicBezTo>
                <a:cubicBezTo>
                  <a:pt x="137" y="135"/>
                  <a:pt x="137" y="135"/>
                  <a:pt x="137" y="135"/>
                </a:cubicBezTo>
                <a:cubicBezTo>
                  <a:pt x="137" y="131"/>
                  <a:pt x="137" y="131"/>
                  <a:pt x="137" y="131"/>
                </a:cubicBezTo>
                <a:cubicBezTo>
                  <a:pt x="128" y="129"/>
                  <a:pt x="128" y="129"/>
                  <a:pt x="128" y="129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125" y="124"/>
                  <a:pt x="125" y="124"/>
                  <a:pt x="125" y="124"/>
                </a:cubicBezTo>
                <a:cubicBezTo>
                  <a:pt x="123" y="118"/>
                  <a:pt x="123" y="118"/>
                  <a:pt x="123" y="118"/>
                </a:cubicBezTo>
                <a:cubicBezTo>
                  <a:pt x="122" y="111"/>
                  <a:pt x="122" y="111"/>
                  <a:pt x="122" y="111"/>
                </a:cubicBezTo>
                <a:cubicBezTo>
                  <a:pt x="119" y="106"/>
                  <a:pt x="119" y="106"/>
                  <a:pt x="119" y="106"/>
                </a:cubicBezTo>
                <a:cubicBezTo>
                  <a:pt x="114" y="101"/>
                  <a:pt x="114" y="101"/>
                  <a:pt x="114" y="101"/>
                </a:cubicBezTo>
                <a:cubicBezTo>
                  <a:pt x="109" y="93"/>
                  <a:pt x="109" y="93"/>
                  <a:pt x="109" y="93"/>
                </a:cubicBezTo>
                <a:cubicBezTo>
                  <a:pt x="108" y="88"/>
                  <a:pt x="108" y="88"/>
                  <a:pt x="108" y="88"/>
                </a:cubicBezTo>
                <a:cubicBezTo>
                  <a:pt x="104" y="82"/>
                  <a:pt x="104" y="82"/>
                  <a:pt x="104" y="82"/>
                </a:cubicBezTo>
                <a:cubicBezTo>
                  <a:pt x="104" y="79"/>
                  <a:pt x="104" y="79"/>
                  <a:pt x="104" y="79"/>
                </a:cubicBezTo>
                <a:cubicBezTo>
                  <a:pt x="101" y="76"/>
                  <a:pt x="101" y="76"/>
                  <a:pt x="101" y="76"/>
                </a:cubicBezTo>
                <a:cubicBezTo>
                  <a:pt x="101" y="72"/>
                  <a:pt x="101" y="72"/>
                  <a:pt x="101" y="72"/>
                </a:cubicBezTo>
                <a:cubicBezTo>
                  <a:pt x="101" y="69"/>
                  <a:pt x="101" y="69"/>
                  <a:pt x="101" y="69"/>
                </a:cubicBezTo>
                <a:cubicBezTo>
                  <a:pt x="99" y="64"/>
                  <a:pt x="99" y="64"/>
                  <a:pt x="99" y="64"/>
                </a:cubicBezTo>
                <a:cubicBezTo>
                  <a:pt x="97" y="62"/>
                  <a:pt x="97" y="62"/>
                  <a:pt x="97" y="62"/>
                </a:cubicBezTo>
                <a:cubicBezTo>
                  <a:pt x="97" y="59"/>
                  <a:pt x="97" y="59"/>
                  <a:pt x="97" y="59"/>
                </a:cubicBezTo>
                <a:cubicBezTo>
                  <a:pt x="98" y="48"/>
                  <a:pt x="98" y="48"/>
                  <a:pt x="98" y="48"/>
                </a:cubicBezTo>
                <a:cubicBezTo>
                  <a:pt x="101" y="36"/>
                  <a:pt x="101" y="36"/>
                  <a:pt x="101" y="36"/>
                </a:cubicBezTo>
                <a:cubicBezTo>
                  <a:pt x="104" y="25"/>
                  <a:pt x="104" y="25"/>
                  <a:pt x="104" y="25"/>
                </a:cubicBezTo>
                <a:cubicBezTo>
                  <a:pt x="106" y="18"/>
                  <a:pt x="106" y="18"/>
                  <a:pt x="106" y="18"/>
                </a:cubicBezTo>
                <a:cubicBezTo>
                  <a:pt x="108" y="8"/>
                  <a:pt x="108" y="8"/>
                  <a:pt x="108" y="8"/>
                </a:cubicBezTo>
                <a:cubicBezTo>
                  <a:pt x="76" y="0"/>
                  <a:pt x="76" y="0"/>
                  <a:pt x="76" y="0"/>
                </a:cubicBezTo>
                <a:cubicBezTo>
                  <a:pt x="76" y="0"/>
                  <a:pt x="52" y="114"/>
                  <a:pt x="47" y="120"/>
                </a:cubicBezTo>
                <a:cubicBezTo>
                  <a:pt x="43" y="127"/>
                  <a:pt x="48" y="125"/>
                  <a:pt x="48" y="132"/>
                </a:cubicBez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08" name="Freeform 21">
            <a:extLst>
              <a:ext uri="{FF2B5EF4-FFF2-40B4-BE49-F238E27FC236}">
                <a16:creationId xmlns:a16="http://schemas.microsoft.com/office/drawing/2014/main" id="{C2B59C12-6D16-9B4A-8E12-7C48DB90CD3A}"/>
              </a:ext>
            </a:extLst>
          </p:cNvPr>
          <p:cNvSpPr>
            <a:spLocks/>
          </p:cNvSpPr>
          <p:nvPr/>
        </p:nvSpPr>
        <p:spPr bwMode="auto">
          <a:xfrm>
            <a:off x="5705614" y="1809796"/>
            <a:ext cx="1267149" cy="825989"/>
          </a:xfrm>
          <a:custGeom>
            <a:avLst/>
            <a:gdLst>
              <a:gd name="T0" fmla="*/ 184 w 391"/>
              <a:gd name="T1" fmla="*/ 33 h 252"/>
              <a:gd name="T2" fmla="*/ 9 w 391"/>
              <a:gd name="T3" fmla="*/ 10 h 252"/>
              <a:gd name="T4" fmla="*/ 4 w 391"/>
              <a:gd name="T5" fmla="*/ 28 h 252"/>
              <a:gd name="T6" fmla="*/ 0 w 391"/>
              <a:gd name="T7" fmla="*/ 51 h 252"/>
              <a:gd name="T8" fmla="*/ 2 w 391"/>
              <a:gd name="T9" fmla="*/ 56 h 252"/>
              <a:gd name="T10" fmla="*/ 4 w 391"/>
              <a:gd name="T11" fmla="*/ 64 h 252"/>
              <a:gd name="T12" fmla="*/ 7 w 391"/>
              <a:gd name="T13" fmla="*/ 71 h 252"/>
              <a:gd name="T14" fmla="*/ 11 w 391"/>
              <a:gd name="T15" fmla="*/ 80 h 252"/>
              <a:gd name="T16" fmla="*/ 17 w 391"/>
              <a:gd name="T17" fmla="*/ 93 h 252"/>
              <a:gd name="T18" fmla="*/ 25 w 391"/>
              <a:gd name="T19" fmla="*/ 103 h 252"/>
              <a:gd name="T20" fmla="*/ 28 w 391"/>
              <a:gd name="T21" fmla="*/ 116 h 252"/>
              <a:gd name="T22" fmla="*/ 31 w 391"/>
              <a:gd name="T23" fmla="*/ 121 h 252"/>
              <a:gd name="T24" fmla="*/ 40 w 391"/>
              <a:gd name="T25" fmla="*/ 127 h 252"/>
              <a:gd name="T26" fmla="*/ 34 w 391"/>
              <a:gd name="T27" fmla="*/ 139 h 252"/>
              <a:gd name="T28" fmla="*/ 30 w 391"/>
              <a:gd name="T29" fmla="*/ 152 h 252"/>
              <a:gd name="T30" fmla="*/ 31 w 391"/>
              <a:gd name="T31" fmla="*/ 160 h 252"/>
              <a:gd name="T32" fmla="*/ 25 w 391"/>
              <a:gd name="T33" fmla="*/ 164 h 252"/>
              <a:gd name="T34" fmla="*/ 24 w 391"/>
              <a:gd name="T35" fmla="*/ 173 h 252"/>
              <a:gd name="T36" fmla="*/ 28 w 391"/>
              <a:gd name="T37" fmla="*/ 178 h 252"/>
              <a:gd name="T38" fmla="*/ 33 w 391"/>
              <a:gd name="T39" fmla="*/ 175 h 252"/>
              <a:gd name="T40" fmla="*/ 38 w 391"/>
              <a:gd name="T41" fmla="*/ 174 h 252"/>
              <a:gd name="T42" fmla="*/ 44 w 391"/>
              <a:gd name="T43" fmla="*/ 171 h 252"/>
              <a:gd name="T44" fmla="*/ 47 w 391"/>
              <a:gd name="T45" fmla="*/ 179 h 252"/>
              <a:gd name="T46" fmla="*/ 48 w 391"/>
              <a:gd name="T47" fmla="*/ 193 h 252"/>
              <a:gd name="T48" fmla="*/ 52 w 391"/>
              <a:gd name="T49" fmla="*/ 200 h 252"/>
              <a:gd name="T50" fmla="*/ 52 w 391"/>
              <a:gd name="T51" fmla="*/ 210 h 252"/>
              <a:gd name="T52" fmla="*/ 54 w 391"/>
              <a:gd name="T53" fmla="*/ 215 h 252"/>
              <a:gd name="T54" fmla="*/ 63 w 391"/>
              <a:gd name="T55" fmla="*/ 218 h 252"/>
              <a:gd name="T56" fmla="*/ 65 w 391"/>
              <a:gd name="T57" fmla="*/ 230 h 252"/>
              <a:gd name="T58" fmla="*/ 65 w 391"/>
              <a:gd name="T59" fmla="*/ 237 h 252"/>
              <a:gd name="T60" fmla="*/ 71 w 391"/>
              <a:gd name="T61" fmla="*/ 241 h 252"/>
              <a:gd name="T62" fmla="*/ 72 w 391"/>
              <a:gd name="T63" fmla="*/ 236 h 252"/>
              <a:gd name="T64" fmla="*/ 77 w 391"/>
              <a:gd name="T65" fmla="*/ 236 h 252"/>
              <a:gd name="T66" fmla="*/ 87 w 391"/>
              <a:gd name="T67" fmla="*/ 241 h 252"/>
              <a:gd name="T68" fmla="*/ 88 w 391"/>
              <a:gd name="T69" fmla="*/ 237 h 252"/>
              <a:gd name="T70" fmla="*/ 100 w 391"/>
              <a:gd name="T71" fmla="*/ 238 h 252"/>
              <a:gd name="T72" fmla="*/ 115 w 391"/>
              <a:gd name="T73" fmla="*/ 241 h 252"/>
              <a:gd name="T74" fmla="*/ 117 w 391"/>
              <a:gd name="T75" fmla="*/ 233 h 252"/>
              <a:gd name="T76" fmla="*/ 124 w 391"/>
              <a:gd name="T77" fmla="*/ 236 h 252"/>
              <a:gd name="T78" fmla="*/ 127 w 391"/>
              <a:gd name="T79" fmla="*/ 243 h 252"/>
              <a:gd name="T80" fmla="*/ 129 w 391"/>
              <a:gd name="T81" fmla="*/ 246 h 252"/>
              <a:gd name="T82" fmla="*/ 136 w 391"/>
              <a:gd name="T83" fmla="*/ 221 h 252"/>
              <a:gd name="T84" fmla="*/ 373 w 391"/>
              <a:gd name="T85" fmla="*/ 252 h 252"/>
              <a:gd name="T86" fmla="*/ 391 w 391"/>
              <a:gd name="T87" fmla="*/ 60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91" h="252">
                <a:moveTo>
                  <a:pt x="391" y="60"/>
                </a:moveTo>
                <a:cubicBezTo>
                  <a:pt x="391" y="60"/>
                  <a:pt x="243" y="42"/>
                  <a:pt x="184" y="33"/>
                </a:cubicBezTo>
                <a:cubicBezTo>
                  <a:pt x="112" y="22"/>
                  <a:pt x="11" y="0"/>
                  <a:pt x="11" y="0"/>
                </a:cubicBezTo>
                <a:cubicBezTo>
                  <a:pt x="9" y="10"/>
                  <a:pt x="9" y="10"/>
                  <a:pt x="9" y="1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8"/>
                  <a:pt x="4" y="28"/>
                  <a:pt x="4" y="28"/>
                </a:cubicBezTo>
                <a:cubicBezTo>
                  <a:pt x="1" y="40"/>
                  <a:pt x="1" y="40"/>
                  <a:pt x="1" y="40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54"/>
                  <a:pt x="0" y="54"/>
                  <a:pt x="0" y="54"/>
                </a:cubicBezTo>
                <a:cubicBezTo>
                  <a:pt x="2" y="56"/>
                  <a:pt x="2" y="56"/>
                  <a:pt x="2" y="56"/>
                </a:cubicBezTo>
                <a:cubicBezTo>
                  <a:pt x="4" y="61"/>
                  <a:pt x="4" y="61"/>
                  <a:pt x="4" y="61"/>
                </a:cubicBezTo>
                <a:cubicBezTo>
                  <a:pt x="4" y="64"/>
                  <a:pt x="4" y="64"/>
                  <a:pt x="4" y="64"/>
                </a:cubicBezTo>
                <a:cubicBezTo>
                  <a:pt x="4" y="68"/>
                  <a:pt x="4" y="68"/>
                  <a:pt x="4" y="68"/>
                </a:cubicBezTo>
                <a:cubicBezTo>
                  <a:pt x="7" y="71"/>
                  <a:pt x="7" y="71"/>
                  <a:pt x="7" y="71"/>
                </a:cubicBezTo>
                <a:cubicBezTo>
                  <a:pt x="7" y="74"/>
                  <a:pt x="7" y="74"/>
                  <a:pt x="7" y="74"/>
                </a:cubicBezTo>
                <a:cubicBezTo>
                  <a:pt x="11" y="80"/>
                  <a:pt x="11" y="80"/>
                  <a:pt x="11" y="80"/>
                </a:cubicBezTo>
                <a:cubicBezTo>
                  <a:pt x="12" y="85"/>
                  <a:pt x="12" y="85"/>
                  <a:pt x="12" y="85"/>
                </a:cubicBezTo>
                <a:cubicBezTo>
                  <a:pt x="17" y="93"/>
                  <a:pt x="17" y="93"/>
                  <a:pt x="17" y="93"/>
                </a:cubicBezTo>
                <a:cubicBezTo>
                  <a:pt x="22" y="98"/>
                  <a:pt x="22" y="98"/>
                  <a:pt x="22" y="98"/>
                </a:cubicBezTo>
                <a:cubicBezTo>
                  <a:pt x="25" y="103"/>
                  <a:pt x="25" y="103"/>
                  <a:pt x="25" y="103"/>
                </a:cubicBezTo>
                <a:cubicBezTo>
                  <a:pt x="26" y="110"/>
                  <a:pt x="26" y="110"/>
                  <a:pt x="26" y="110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31" y="120"/>
                  <a:pt x="31" y="120"/>
                  <a:pt x="31" y="120"/>
                </a:cubicBezTo>
                <a:cubicBezTo>
                  <a:pt x="31" y="121"/>
                  <a:pt x="31" y="121"/>
                  <a:pt x="31" y="121"/>
                </a:cubicBezTo>
                <a:cubicBezTo>
                  <a:pt x="40" y="123"/>
                  <a:pt x="40" y="123"/>
                  <a:pt x="40" y="123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37" y="133"/>
                  <a:pt x="37" y="133"/>
                  <a:pt x="37" y="133"/>
                </a:cubicBezTo>
                <a:cubicBezTo>
                  <a:pt x="34" y="139"/>
                  <a:pt x="34" y="139"/>
                  <a:pt x="34" y="139"/>
                </a:cubicBezTo>
                <a:cubicBezTo>
                  <a:pt x="31" y="146"/>
                  <a:pt x="31" y="146"/>
                  <a:pt x="31" y="146"/>
                </a:cubicBezTo>
                <a:cubicBezTo>
                  <a:pt x="30" y="152"/>
                  <a:pt x="30" y="152"/>
                  <a:pt x="30" y="152"/>
                </a:cubicBezTo>
                <a:cubicBezTo>
                  <a:pt x="32" y="158"/>
                  <a:pt x="32" y="158"/>
                  <a:pt x="32" y="158"/>
                </a:cubicBezTo>
                <a:cubicBezTo>
                  <a:pt x="31" y="160"/>
                  <a:pt x="31" y="160"/>
                  <a:pt x="31" y="160"/>
                </a:cubicBezTo>
                <a:cubicBezTo>
                  <a:pt x="28" y="160"/>
                  <a:pt x="28" y="160"/>
                  <a:pt x="28" y="160"/>
                </a:cubicBezTo>
                <a:cubicBezTo>
                  <a:pt x="25" y="164"/>
                  <a:pt x="25" y="164"/>
                  <a:pt x="25" y="164"/>
                </a:cubicBezTo>
                <a:cubicBezTo>
                  <a:pt x="22" y="171"/>
                  <a:pt x="22" y="171"/>
                  <a:pt x="22" y="171"/>
                </a:cubicBezTo>
                <a:cubicBezTo>
                  <a:pt x="24" y="173"/>
                  <a:pt x="24" y="173"/>
                  <a:pt x="24" y="173"/>
                </a:cubicBezTo>
                <a:cubicBezTo>
                  <a:pt x="28" y="175"/>
                  <a:pt x="28" y="175"/>
                  <a:pt x="28" y="175"/>
                </a:cubicBezTo>
                <a:cubicBezTo>
                  <a:pt x="28" y="178"/>
                  <a:pt x="28" y="178"/>
                  <a:pt x="28" y="178"/>
                </a:cubicBezTo>
                <a:cubicBezTo>
                  <a:pt x="30" y="178"/>
                  <a:pt x="30" y="178"/>
                  <a:pt x="30" y="178"/>
                </a:cubicBezTo>
                <a:cubicBezTo>
                  <a:pt x="33" y="175"/>
                  <a:pt x="33" y="175"/>
                  <a:pt x="33" y="175"/>
                </a:cubicBezTo>
                <a:cubicBezTo>
                  <a:pt x="36" y="174"/>
                  <a:pt x="36" y="174"/>
                  <a:pt x="36" y="174"/>
                </a:cubicBezTo>
                <a:cubicBezTo>
                  <a:pt x="38" y="174"/>
                  <a:pt x="38" y="174"/>
                  <a:pt x="38" y="174"/>
                </a:cubicBezTo>
                <a:cubicBezTo>
                  <a:pt x="42" y="171"/>
                  <a:pt x="42" y="171"/>
                  <a:pt x="42" y="171"/>
                </a:cubicBezTo>
                <a:cubicBezTo>
                  <a:pt x="44" y="171"/>
                  <a:pt x="44" y="171"/>
                  <a:pt x="44" y="171"/>
                </a:cubicBezTo>
                <a:cubicBezTo>
                  <a:pt x="45" y="175"/>
                  <a:pt x="45" y="175"/>
                  <a:pt x="45" y="175"/>
                </a:cubicBezTo>
                <a:cubicBezTo>
                  <a:pt x="47" y="179"/>
                  <a:pt x="47" y="179"/>
                  <a:pt x="47" y="179"/>
                </a:cubicBezTo>
                <a:cubicBezTo>
                  <a:pt x="48" y="187"/>
                  <a:pt x="48" y="187"/>
                  <a:pt x="48" y="187"/>
                </a:cubicBezTo>
                <a:cubicBezTo>
                  <a:pt x="48" y="193"/>
                  <a:pt x="48" y="193"/>
                  <a:pt x="48" y="193"/>
                </a:cubicBezTo>
                <a:cubicBezTo>
                  <a:pt x="48" y="196"/>
                  <a:pt x="48" y="196"/>
                  <a:pt x="48" y="196"/>
                </a:cubicBezTo>
                <a:cubicBezTo>
                  <a:pt x="52" y="200"/>
                  <a:pt x="52" y="200"/>
                  <a:pt x="52" y="200"/>
                </a:cubicBezTo>
                <a:cubicBezTo>
                  <a:pt x="52" y="205"/>
                  <a:pt x="52" y="205"/>
                  <a:pt x="52" y="205"/>
                </a:cubicBezTo>
                <a:cubicBezTo>
                  <a:pt x="52" y="210"/>
                  <a:pt x="52" y="210"/>
                  <a:pt x="52" y="210"/>
                </a:cubicBezTo>
                <a:cubicBezTo>
                  <a:pt x="52" y="212"/>
                  <a:pt x="52" y="212"/>
                  <a:pt x="52" y="212"/>
                </a:cubicBezTo>
                <a:cubicBezTo>
                  <a:pt x="54" y="215"/>
                  <a:pt x="54" y="215"/>
                  <a:pt x="54" y="215"/>
                </a:cubicBezTo>
                <a:cubicBezTo>
                  <a:pt x="59" y="218"/>
                  <a:pt x="59" y="218"/>
                  <a:pt x="59" y="218"/>
                </a:cubicBezTo>
                <a:cubicBezTo>
                  <a:pt x="63" y="218"/>
                  <a:pt x="63" y="218"/>
                  <a:pt x="63" y="218"/>
                </a:cubicBezTo>
                <a:cubicBezTo>
                  <a:pt x="63" y="224"/>
                  <a:pt x="63" y="224"/>
                  <a:pt x="63" y="224"/>
                </a:cubicBezTo>
                <a:cubicBezTo>
                  <a:pt x="65" y="230"/>
                  <a:pt x="65" y="230"/>
                  <a:pt x="65" y="230"/>
                </a:cubicBezTo>
                <a:cubicBezTo>
                  <a:pt x="65" y="234"/>
                  <a:pt x="65" y="234"/>
                  <a:pt x="65" y="234"/>
                </a:cubicBezTo>
                <a:cubicBezTo>
                  <a:pt x="65" y="237"/>
                  <a:pt x="65" y="237"/>
                  <a:pt x="65" y="237"/>
                </a:cubicBezTo>
                <a:cubicBezTo>
                  <a:pt x="67" y="241"/>
                  <a:pt x="67" y="241"/>
                  <a:pt x="67" y="241"/>
                </a:cubicBezTo>
                <a:cubicBezTo>
                  <a:pt x="71" y="241"/>
                  <a:pt x="71" y="241"/>
                  <a:pt x="71" y="241"/>
                </a:cubicBezTo>
                <a:cubicBezTo>
                  <a:pt x="71" y="239"/>
                  <a:pt x="71" y="239"/>
                  <a:pt x="71" y="239"/>
                </a:cubicBezTo>
                <a:cubicBezTo>
                  <a:pt x="72" y="236"/>
                  <a:pt x="72" y="236"/>
                  <a:pt x="72" y="236"/>
                </a:cubicBezTo>
                <a:cubicBezTo>
                  <a:pt x="74" y="236"/>
                  <a:pt x="74" y="236"/>
                  <a:pt x="74" y="236"/>
                </a:cubicBezTo>
                <a:cubicBezTo>
                  <a:pt x="77" y="236"/>
                  <a:pt x="77" y="236"/>
                  <a:pt x="77" y="236"/>
                </a:cubicBezTo>
                <a:cubicBezTo>
                  <a:pt x="82" y="239"/>
                  <a:pt x="82" y="239"/>
                  <a:pt x="82" y="239"/>
                </a:cubicBezTo>
                <a:cubicBezTo>
                  <a:pt x="87" y="241"/>
                  <a:pt x="87" y="241"/>
                  <a:pt x="87" y="241"/>
                </a:cubicBezTo>
                <a:cubicBezTo>
                  <a:pt x="87" y="239"/>
                  <a:pt x="87" y="239"/>
                  <a:pt x="87" y="239"/>
                </a:cubicBezTo>
                <a:cubicBezTo>
                  <a:pt x="88" y="237"/>
                  <a:pt x="88" y="237"/>
                  <a:pt x="88" y="237"/>
                </a:cubicBezTo>
                <a:cubicBezTo>
                  <a:pt x="92" y="237"/>
                  <a:pt x="92" y="237"/>
                  <a:pt x="92" y="237"/>
                </a:cubicBezTo>
                <a:cubicBezTo>
                  <a:pt x="100" y="238"/>
                  <a:pt x="100" y="238"/>
                  <a:pt x="100" y="238"/>
                </a:cubicBezTo>
                <a:cubicBezTo>
                  <a:pt x="105" y="240"/>
                  <a:pt x="105" y="240"/>
                  <a:pt x="105" y="240"/>
                </a:cubicBezTo>
                <a:cubicBezTo>
                  <a:pt x="115" y="241"/>
                  <a:pt x="115" y="241"/>
                  <a:pt x="115" y="241"/>
                </a:cubicBezTo>
                <a:cubicBezTo>
                  <a:pt x="116" y="238"/>
                  <a:pt x="116" y="238"/>
                  <a:pt x="116" y="238"/>
                </a:cubicBezTo>
                <a:cubicBezTo>
                  <a:pt x="117" y="233"/>
                  <a:pt x="117" y="233"/>
                  <a:pt x="117" y="233"/>
                </a:cubicBezTo>
                <a:cubicBezTo>
                  <a:pt x="121" y="233"/>
                  <a:pt x="121" y="233"/>
                  <a:pt x="121" y="233"/>
                </a:cubicBezTo>
                <a:cubicBezTo>
                  <a:pt x="124" y="236"/>
                  <a:pt x="124" y="236"/>
                  <a:pt x="124" y="236"/>
                </a:cubicBezTo>
                <a:cubicBezTo>
                  <a:pt x="126" y="239"/>
                  <a:pt x="126" y="239"/>
                  <a:pt x="126" y="239"/>
                </a:cubicBezTo>
                <a:cubicBezTo>
                  <a:pt x="127" y="243"/>
                  <a:pt x="127" y="243"/>
                  <a:pt x="127" y="243"/>
                </a:cubicBezTo>
                <a:cubicBezTo>
                  <a:pt x="127" y="244"/>
                  <a:pt x="127" y="244"/>
                  <a:pt x="127" y="244"/>
                </a:cubicBezTo>
                <a:cubicBezTo>
                  <a:pt x="129" y="246"/>
                  <a:pt x="129" y="246"/>
                  <a:pt x="129" y="246"/>
                </a:cubicBezTo>
                <a:cubicBezTo>
                  <a:pt x="131" y="248"/>
                  <a:pt x="131" y="248"/>
                  <a:pt x="131" y="248"/>
                </a:cubicBezTo>
                <a:cubicBezTo>
                  <a:pt x="136" y="221"/>
                  <a:pt x="136" y="221"/>
                  <a:pt x="136" y="221"/>
                </a:cubicBezTo>
                <a:cubicBezTo>
                  <a:pt x="372" y="252"/>
                  <a:pt x="372" y="252"/>
                  <a:pt x="372" y="252"/>
                </a:cubicBezTo>
                <a:cubicBezTo>
                  <a:pt x="373" y="252"/>
                  <a:pt x="373" y="252"/>
                  <a:pt x="373" y="252"/>
                </a:cubicBezTo>
                <a:cubicBezTo>
                  <a:pt x="377" y="207"/>
                  <a:pt x="377" y="207"/>
                  <a:pt x="377" y="207"/>
                </a:cubicBezTo>
                <a:lnTo>
                  <a:pt x="391" y="60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09" name="Freeform 22">
            <a:extLst>
              <a:ext uri="{FF2B5EF4-FFF2-40B4-BE49-F238E27FC236}">
                <a16:creationId xmlns:a16="http://schemas.microsoft.com/office/drawing/2014/main" id="{0770329A-4999-A846-A7EC-25C182BA2B9D}"/>
              </a:ext>
            </a:extLst>
          </p:cNvPr>
          <p:cNvSpPr>
            <a:spLocks/>
          </p:cNvSpPr>
          <p:nvPr/>
        </p:nvSpPr>
        <p:spPr bwMode="auto">
          <a:xfrm>
            <a:off x="10521548" y="1910151"/>
            <a:ext cx="447905" cy="721775"/>
          </a:xfrm>
          <a:custGeom>
            <a:avLst/>
            <a:gdLst>
              <a:gd name="T0" fmla="*/ 34 w 117"/>
              <a:gd name="T1" fmla="*/ 182 h 187"/>
              <a:gd name="T2" fmla="*/ 34 w 117"/>
              <a:gd name="T3" fmla="*/ 176 h 187"/>
              <a:gd name="T4" fmla="*/ 37 w 117"/>
              <a:gd name="T5" fmla="*/ 171 h 187"/>
              <a:gd name="T6" fmla="*/ 40 w 117"/>
              <a:gd name="T7" fmla="*/ 166 h 187"/>
              <a:gd name="T8" fmla="*/ 44 w 117"/>
              <a:gd name="T9" fmla="*/ 161 h 187"/>
              <a:gd name="T10" fmla="*/ 40 w 117"/>
              <a:gd name="T11" fmla="*/ 159 h 187"/>
              <a:gd name="T12" fmla="*/ 42 w 117"/>
              <a:gd name="T13" fmla="*/ 155 h 187"/>
              <a:gd name="T14" fmla="*/ 45 w 117"/>
              <a:gd name="T15" fmla="*/ 155 h 187"/>
              <a:gd name="T16" fmla="*/ 48 w 117"/>
              <a:gd name="T17" fmla="*/ 150 h 187"/>
              <a:gd name="T18" fmla="*/ 52 w 117"/>
              <a:gd name="T19" fmla="*/ 153 h 187"/>
              <a:gd name="T20" fmla="*/ 51 w 117"/>
              <a:gd name="T21" fmla="*/ 149 h 187"/>
              <a:gd name="T22" fmla="*/ 56 w 117"/>
              <a:gd name="T23" fmla="*/ 148 h 187"/>
              <a:gd name="T24" fmla="*/ 59 w 117"/>
              <a:gd name="T25" fmla="*/ 139 h 187"/>
              <a:gd name="T26" fmla="*/ 67 w 117"/>
              <a:gd name="T27" fmla="*/ 141 h 187"/>
              <a:gd name="T28" fmla="*/ 68 w 117"/>
              <a:gd name="T29" fmla="*/ 132 h 187"/>
              <a:gd name="T30" fmla="*/ 68 w 117"/>
              <a:gd name="T31" fmla="*/ 123 h 187"/>
              <a:gd name="T32" fmla="*/ 69 w 117"/>
              <a:gd name="T33" fmla="*/ 116 h 187"/>
              <a:gd name="T34" fmla="*/ 79 w 117"/>
              <a:gd name="T35" fmla="*/ 122 h 187"/>
              <a:gd name="T36" fmla="*/ 81 w 117"/>
              <a:gd name="T37" fmla="*/ 115 h 187"/>
              <a:gd name="T38" fmla="*/ 84 w 117"/>
              <a:gd name="T39" fmla="*/ 122 h 187"/>
              <a:gd name="T40" fmla="*/ 88 w 117"/>
              <a:gd name="T41" fmla="*/ 116 h 187"/>
              <a:gd name="T42" fmla="*/ 87 w 117"/>
              <a:gd name="T43" fmla="*/ 111 h 187"/>
              <a:gd name="T44" fmla="*/ 95 w 117"/>
              <a:gd name="T45" fmla="*/ 115 h 187"/>
              <a:gd name="T46" fmla="*/ 97 w 117"/>
              <a:gd name="T47" fmla="*/ 111 h 187"/>
              <a:gd name="T48" fmla="*/ 103 w 117"/>
              <a:gd name="T49" fmla="*/ 105 h 187"/>
              <a:gd name="T50" fmla="*/ 106 w 117"/>
              <a:gd name="T51" fmla="*/ 101 h 187"/>
              <a:gd name="T52" fmla="*/ 114 w 117"/>
              <a:gd name="T53" fmla="*/ 97 h 187"/>
              <a:gd name="T54" fmla="*/ 116 w 117"/>
              <a:gd name="T55" fmla="*/ 88 h 187"/>
              <a:gd name="T56" fmla="*/ 112 w 117"/>
              <a:gd name="T57" fmla="*/ 86 h 187"/>
              <a:gd name="T58" fmla="*/ 112 w 117"/>
              <a:gd name="T59" fmla="*/ 82 h 187"/>
              <a:gd name="T60" fmla="*/ 104 w 117"/>
              <a:gd name="T61" fmla="*/ 77 h 187"/>
              <a:gd name="T62" fmla="*/ 101 w 117"/>
              <a:gd name="T63" fmla="*/ 64 h 187"/>
              <a:gd name="T64" fmla="*/ 95 w 117"/>
              <a:gd name="T65" fmla="*/ 63 h 187"/>
              <a:gd name="T66" fmla="*/ 84 w 117"/>
              <a:gd name="T67" fmla="*/ 56 h 187"/>
              <a:gd name="T68" fmla="*/ 77 w 117"/>
              <a:gd name="T69" fmla="*/ 31 h 187"/>
              <a:gd name="T70" fmla="*/ 71 w 117"/>
              <a:gd name="T71" fmla="*/ 11 h 187"/>
              <a:gd name="T72" fmla="*/ 53 w 117"/>
              <a:gd name="T73" fmla="*/ 3 h 187"/>
              <a:gd name="T74" fmla="*/ 42 w 117"/>
              <a:gd name="T75" fmla="*/ 11 h 187"/>
              <a:gd name="T76" fmla="*/ 30 w 117"/>
              <a:gd name="T77" fmla="*/ 5 h 187"/>
              <a:gd name="T78" fmla="*/ 22 w 117"/>
              <a:gd name="T79" fmla="*/ 22 h 187"/>
              <a:gd name="T80" fmla="*/ 13 w 117"/>
              <a:gd name="T81" fmla="*/ 54 h 187"/>
              <a:gd name="T82" fmla="*/ 15 w 117"/>
              <a:gd name="T83" fmla="*/ 71 h 187"/>
              <a:gd name="T84" fmla="*/ 12 w 117"/>
              <a:gd name="T85" fmla="*/ 82 h 187"/>
              <a:gd name="T86" fmla="*/ 7 w 117"/>
              <a:gd name="T87" fmla="*/ 95 h 187"/>
              <a:gd name="T88" fmla="*/ 0 w 117"/>
              <a:gd name="T89" fmla="*/ 103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17" h="187">
                <a:moveTo>
                  <a:pt x="33" y="187"/>
                </a:moveTo>
                <a:lnTo>
                  <a:pt x="33" y="185"/>
                </a:lnTo>
                <a:lnTo>
                  <a:pt x="34" y="182"/>
                </a:lnTo>
                <a:lnTo>
                  <a:pt x="34" y="181"/>
                </a:lnTo>
                <a:lnTo>
                  <a:pt x="34" y="178"/>
                </a:lnTo>
                <a:lnTo>
                  <a:pt x="34" y="176"/>
                </a:lnTo>
                <a:lnTo>
                  <a:pt x="35" y="174"/>
                </a:lnTo>
                <a:lnTo>
                  <a:pt x="37" y="174"/>
                </a:lnTo>
                <a:lnTo>
                  <a:pt x="37" y="171"/>
                </a:lnTo>
                <a:lnTo>
                  <a:pt x="38" y="169"/>
                </a:lnTo>
                <a:lnTo>
                  <a:pt x="38" y="166"/>
                </a:lnTo>
                <a:lnTo>
                  <a:pt x="40" y="166"/>
                </a:lnTo>
                <a:lnTo>
                  <a:pt x="41" y="166"/>
                </a:lnTo>
                <a:lnTo>
                  <a:pt x="44" y="166"/>
                </a:lnTo>
                <a:lnTo>
                  <a:pt x="44" y="161"/>
                </a:lnTo>
                <a:lnTo>
                  <a:pt x="41" y="161"/>
                </a:lnTo>
                <a:lnTo>
                  <a:pt x="40" y="161"/>
                </a:lnTo>
                <a:lnTo>
                  <a:pt x="40" y="159"/>
                </a:lnTo>
                <a:lnTo>
                  <a:pt x="40" y="158"/>
                </a:lnTo>
                <a:lnTo>
                  <a:pt x="42" y="156"/>
                </a:lnTo>
                <a:lnTo>
                  <a:pt x="42" y="155"/>
                </a:lnTo>
                <a:lnTo>
                  <a:pt x="44" y="153"/>
                </a:lnTo>
                <a:lnTo>
                  <a:pt x="45" y="154"/>
                </a:lnTo>
                <a:lnTo>
                  <a:pt x="45" y="155"/>
                </a:lnTo>
                <a:lnTo>
                  <a:pt x="47" y="154"/>
                </a:lnTo>
                <a:lnTo>
                  <a:pt x="48" y="153"/>
                </a:lnTo>
                <a:lnTo>
                  <a:pt x="48" y="150"/>
                </a:lnTo>
                <a:lnTo>
                  <a:pt x="50" y="152"/>
                </a:lnTo>
                <a:lnTo>
                  <a:pt x="51" y="153"/>
                </a:lnTo>
                <a:lnTo>
                  <a:pt x="52" y="153"/>
                </a:lnTo>
                <a:lnTo>
                  <a:pt x="52" y="150"/>
                </a:lnTo>
                <a:lnTo>
                  <a:pt x="52" y="149"/>
                </a:lnTo>
                <a:lnTo>
                  <a:pt x="51" y="149"/>
                </a:lnTo>
                <a:lnTo>
                  <a:pt x="50" y="147"/>
                </a:lnTo>
                <a:lnTo>
                  <a:pt x="54" y="147"/>
                </a:lnTo>
                <a:lnTo>
                  <a:pt x="56" y="148"/>
                </a:lnTo>
                <a:lnTo>
                  <a:pt x="59" y="147"/>
                </a:lnTo>
                <a:lnTo>
                  <a:pt x="60" y="144"/>
                </a:lnTo>
                <a:lnTo>
                  <a:pt x="59" y="139"/>
                </a:lnTo>
                <a:lnTo>
                  <a:pt x="61" y="139"/>
                </a:lnTo>
                <a:lnTo>
                  <a:pt x="64" y="142"/>
                </a:lnTo>
                <a:lnTo>
                  <a:pt x="67" y="141"/>
                </a:lnTo>
                <a:lnTo>
                  <a:pt x="68" y="139"/>
                </a:lnTo>
                <a:lnTo>
                  <a:pt x="69" y="135"/>
                </a:lnTo>
                <a:lnTo>
                  <a:pt x="68" y="132"/>
                </a:lnTo>
                <a:lnTo>
                  <a:pt x="69" y="128"/>
                </a:lnTo>
                <a:lnTo>
                  <a:pt x="69" y="126"/>
                </a:lnTo>
                <a:lnTo>
                  <a:pt x="68" y="123"/>
                </a:lnTo>
                <a:lnTo>
                  <a:pt x="68" y="121"/>
                </a:lnTo>
                <a:lnTo>
                  <a:pt x="69" y="118"/>
                </a:lnTo>
                <a:lnTo>
                  <a:pt x="69" y="116"/>
                </a:lnTo>
                <a:lnTo>
                  <a:pt x="73" y="120"/>
                </a:lnTo>
                <a:lnTo>
                  <a:pt x="74" y="122"/>
                </a:lnTo>
                <a:lnTo>
                  <a:pt x="79" y="122"/>
                </a:lnTo>
                <a:lnTo>
                  <a:pt x="79" y="120"/>
                </a:lnTo>
                <a:lnTo>
                  <a:pt x="79" y="116"/>
                </a:lnTo>
                <a:lnTo>
                  <a:pt x="81" y="115"/>
                </a:lnTo>
                <a:lnTo>
                  <a:pt x="84" y="116"/>
                </a:lnTo>
                <a:lnTo>
                  <a:pt x="84" y="118"/>
                </a:lnTo>
                <a:lnTo>
                  <a:pt x="84" y="122"/>
                </a:lnTo>
                <a:lnTo>
                  <a:pt x="87" y="121"/>
                </a:lnTo>
                <a:lnTo>
                  <a:pt x="90" y="118"/>
                </a:lnTo>
                <a:lnTo>
                  <a:pt x="88" y="116"/>
                </a:lnTo>
                <a:lnTo>
                  <a:pt x="86" y="114"/>
                </a:lnTo>
                <a:lnTo>
                  <a:pt x="86" y="112"/>
                </a:lnTo>
                <a:lnTo>
                  <a:pt x="87" y="111"/>
                </a:lnTo>
                <a:lnTo>
                  <a:pt x="90" y="114"/>
                </a:lnTo>
                <a:lnTo>
                  <a:pt x="93" y="116"/>
                </a:lnTo>
                <a:lnTo>
                  <a:pt x="95" y="115"/>
                </a:lnTo>
                <a:lnTo>
                  <a:pt x="94" y="111"/>
                </a:lnTo>
                <a:lnTo>
                  <a:pt x="95" y="111"/>
                </a:lnTo>
                <a:lnTo>
                  <a:pt x="97" y="111"/>
                </a:lnTo>
                <a:lnTo>
                  <a:pt x="97" y="105"/>
                </a:lnTo>
                <a:lnTo>
                  <a:pt x="101" y="105"/>
                </a:lnTo>
                <a:lnTo>
                  <a:pt x="103" y="105"/>
                </a:lnTo>
                <a:lnTo>
                  <a:pt x="104" y="104"/>
                </a:lnTo>
                <a:lnTo>
                  <a:pt x="104" y="101"/>
                </a:lnTo>
                <a:lnTo>
                  <a:pt x="106" y="101"/>
                </a:lnTo>
                <a:lnTo>
                  <a:pt x="107" y="100"/>
                </a:lnTo>
                <a:lnTo>
                  <a:pt x="110" y="97"/>
                </a:lnTo>
                <a:lnTo>
                  <a:pt x="114" y="97"/>
                </a:lnTo>
                <a:lnTo>
                  <a:pt x="116" y="95"/>
                </a:lnTo>
                <a:lnTo>
                  <a:pt x="117" y="89"/>
                </a:lnTo>
                <a:lnTo>
                  <a:pt x="116" y="88"/>
                </a:lnTo>
                <a:lnTo>
                  <a:pt x="115" y="88"/>
                </a:lnTo>
                <a:lnTo>
                  <a:pt x="113" y="88"/>
                </a:lnTo>
                <a:lnTo>
                  <a:pt x="112" y="86"/>
                </a:lnTo>
                <a:lnTo>
                  <a:pt x="114" y="84"/>
                </a:lnTo>
                <a:lnTo>
                  <a:pt x="114" y="83"/>
                </a:lnTo>
                <a:lnTo>
                  <a:pt x="112" y="82"/>
                </a:lnTo>
                <a:lnTo>
                  <a:pt x="110" y="77"/>
                </a:lnTo>
                <a:lnTo>
                  <a:pt x="106" y="77"/>
                </a:lnTo>
                <a:lnTo>
                  <a:pt x="104" y="77"/>
                </a:lnTo>
                <a:lnTo>
                  <a:pt x="102" y="73"/>
                </a:lnTo>
                <a:lnTo>
                  <a:pt x="101" y="68"/>
                </a:lnTo>
                <a:lnTo>
                  <a:pt x="101" y="64"/>
                </a:lnTo>
                <a:lnTo>
                  <a:pt x="100" y="61"/>
                </a:lnTo>
                <a:lnTo>
                  <a:pt x="97" y="62"/>
                </a:lnTo>
                <a:lnTo>
                  <a:pt x="95" y="63"/>
                </a:lnTo>
                <a:lnTo>
                  <a:pt x="91" y="63"/>
                </a:lnTo>
                <a:lnTo>
                  <a:pt x="87" y="61"/>
                </a:lnTo>
                <a:lnTo>
                  <a:pt x="84" y="56"/>
                </a:lnTo>
                <a:lnTo>
                  <a:pt x="83" y="49"/>
                </a:lnTo>
                <a:lnTo>
                  <a:pt x="79" y="40"/>
                </a:lnTo>
                <a:lnTo>
                  <a:pt x="77" y="31"/>
                </a:lnTo>
                <a:lnTo>
                  <a:pt x="75" y="26"/>
                </a:lnTo>
                <a:lnTo>
                  <a:pt x="73" y="18"/>
                </a:lnTo>
                <a:lnTo>
                  <a:pt x="71" y="11"/>
                </a:lnTo>
                <a:lnTo>
                  <a:pt x="69" y="8"/>
                </a:lnTo>
                <a:lnTo>
                  <a:pt x="56" y="0"/>
                </a:lnTo>
                <a:lnTo>
                  <a:pt x="53" y="3"/>
                </a:lnTo>
                <a:lnTo>
                  <a:pt x="50" y="7"/>
                </a:lnTo>
                <a:lnTo>
                  <a:pt x="45" y="11"/>
                </a:lnTo>
                <a:lnTo>
                  <a:pt x="42" y="11"/>
                </a:lnTo>
                <a:lnTo>
                  <a:pt x="39" y="9"/>
                </a:lnTo>
                <a:lnTo>
                  <a:pt x="34" y="6"/>
                </a:lnTo>
                <a:lnTo>
                  <a:pt x="30" y="5"/>
                </a:lnTo>
                <a:lnTo>
                  <a:pt x="29" y="5"/>
                </a:lnTo>
                <a:lnTo>
                  <a:pt x="27" y="7"/>
                </a:lnTo>
                <a:lnTo>
                  <a:pt x="22" y="22"/>
                </a:lnTo>
                <a:lnTo>
                  <a:pt x="20" y="33"/>
                </a:lnTo>
                <a:lnTo>
                  <a:pt x="15" y="45"/>
                </a:lnTo>
                <a:lnTo>
                  <a:pt x="13" y="54"/>
                </a:lnTo>
                <a:lnTo>
                  <a:pt x="12" y="64"/>
                </a:lnTo>
                <a:lnTo>
                  <a:pt x="13" y="69"/>
                </a:lnTo>
                <a:lnTo>
                  <a:pt x="15" y="71"/>
                </a:lnTo>
                <a:lnTo>
                  <a:pt x="14" y="73"/>
                </a:lnTo>
                <a:lnTo>
                  <a:pt x="12" y="76"/>
                </a:lnTo>
                <a:lnTo>
                  <a:pt x="12" y="82"/>
                </a:lnTo>
                <a:lnTo>
                  <a:pt x="10" y="87"/>
                </a:lnTo>
                <a:lnTo>
                  <a:pt x="10" y="94"/>
                </a:lnTo>
                <a:lnTo>
                  <a:pt x="7" y="95"/>
                </a:lnTo>
                <a:lnTo>
                  <a:pt x="7" y="100"/>
                </a:lnTo>
                <a:lnTo>
                  <a:pt x="1" y="100"/>
                </a:lnTo>
                <a:lnTo>
                  <a:pt x="0" y="103"/>
                </a:lnTo>
                <a:lnTo>
                  <a:pt x="23" y="178"/>
                </a:lnTo>
                <a:lnTo>
                  <a:pt x="33" y="187"/>
                </a:ln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10" name="Freeform 23">
            <a:extLst>
              <a:ext uri="{FF2B5EF4-FFF2-40B4-BE49-F238E27FC236}">
                <a16:creationId xmlns:a16="http://schemas.microsoft.com/office/drawing/2014/main" id="{BAFD13CD-0E8C-FE4E-95F9-FADD8761D772}"/>
              </a:ext>
            </a:extLst>
          </p:cNvPr>
          <p:cNvSpPr>
            <a:spLocks/>
          </p:cNvSpPr>
          <p:nvPr/>
        </p:nvSpPr>
        <p:spPr bwMode="auto">
          <a:xfrm>
            <a:off x="9660191" y="2404200"/>
            <a:ext cx="926436" cy="687037"/>
          </a:xfrm>
          <a:custGeom>
            <a:avLst/>
            <a:gdLst>
              <a:gd name="T0" fmla="*/ 10 w 242"/>
              <a:gd name="T1" fmla="*/ 136 h 178"/>
              <a:gd name="T2" fmla="*/ 16 w 242"/>
              <a:gd name="T3" fmla="*/ 129 h 178"/>
              <a:gd name="T4" fmla="*/ 22 w 242"/>
              <a:gd name="T5" fmla="*/ 124 h 178"/>
              <a:gd name="T6" fmla="*/ 22 w 242"/>
              <a:gd name="T7" fmla="*/ 119 h 178"/>
              <a:gd name="T8" fmla="*/ 14 w 242"/>
              <a:gd name="T9" fmla="*/ 102 h 178"/>
              <a:gd name="T10" fmla="*/ 31 w 242"/>
              <a:gd name="T11" fmla="*/ 96 h 178"/>
              <a:gd name="T12" fmla="*/ 47 w 242"/>
              <a:gd name="T13" fmla="*/ 96 h 178"/>
              <a:gd name="T14" fmla="*/ 56 w 242"/>
              <a:gd name="T15" fmla="*/ 96 h 178"/>
              <a:gd name="T16" fmla="*/ 67 w 242"/>
              <a:gd name="T17" fmla="*/ 93 h 178"/>
              <a:gd name="T18" fmla="*/ 83 w 242"/>
              <a:gd name="T19" fmla="*/ 83 h 178"/>
              <a:gd name="T20" fmla="*/ 93 w 242"/>
              <a:gd name="T21" fmla="*/ 77 h 178"/>
              <a:gd name="T22" fmla="*/ 93 w 242"/>
              <a:gd name="T23" fmla="*/ 71 h 178"/>
              <a:gd name="T24" fmla="*/ 93 w 242"/>
              <a:gd name="T25" fmla="*/ 63 h 178"/>
              <a:gd name="T26" fmla="*/ 89 w 242"/>
              <a:gd name="T27" fmla="*/ 61 h 178"/>
              <a:gd name="T28" fmla="*/ 85 w 242"/>
              <a:gd name="T29" fmla="*/ 55 h 178"/>
              <a:gd name="T30" fmla="*/ 98 w 242"/>
              <a:gd name="T31" fmla="*/ 44 h 178"/>
              <a:gd name="T32" fmla="*/ 102 w 242"/>
              <a:gd name="T33" fmla="*/ 33 h 178"/>
              <a:gd name="T34" fmla="*/ 116 w 242"/>
              <a:gd name="T35" fmla="*/ 15 h 178"/>
              <a:gd name="T36" fmla="*/ 130 w 242"/>
              <a:gd name="T37" fmla="*/ 8 h 178"/>
              <a:gd name="T38" fmla="*/ 147 w 242"/>
              <a:gd name="T39" fmla="*/ 2 h 178"/>
              <a:gd name="T40" fmla="*/ 163 w 242"/>
              <a:gd name="T41" fmla="*/ 5 h 178"/>
              <a:gd name="T42" fmla="*/ 165 w 242"/>
              <a:gd name="T43" fmla="*/ 16 h 178"/>
              <a:gd name="T44" fmla="*/ 171 w 242"/>
              <a:gd name="T45" fmla="*/ 24 h 178"/>
              <a:gd name="T46" fmla="*/ 171 w 242"/>
              <a:gd name="T47" fmla="*/ 34 h 178"/>
              <a:gd name="T48" fmla="*/ 174 w 242"/>
              <a:gd name="T49" fmla="*/ 48 h 178"/>
              <a:gd name="T50" fmla="*/ 181 w 242"/>
              <a:gd name="T51" fmla="*/ 59 h 178"/>
              <a:gd name="T52" fmla="*/ 184 w 242"/>
              <a:gd name="T53" fmla="*/ 79 h 178"/>
              <a:gd name="T54" fmla="*/ 188 w 242"/>
              <a:gd name="T55" fmla="*/ 89 h 178"/>
              <a:gd name="T56" fmla="*/ 188 w 242"/>
              <a:gd name="T57" fmla="*/ 120 h 178"/>
              <a:gd name="T58" fmla="*/ 192 w 242"/>
              <a:gd name="T59" fmla="*/ 146 h 178"/>
              <a:gd name="T60" fmla="*/ 192 w 242"/>
              <a:gd name="T61" fmla="*/ 158 h 178"/>
              <a:gd name="T62" fmla="*/ 186 w 242"/>
              <a:gd name="T63" fmla="*/ 171 h 178"/>
              <a:gd name="T64" fmla="*/ 198 w 242"/>
              <a:gd name="T65" fmla="*/ 166 h 178"/>
              <a:gd name="T66" fmla="*/ 206 w 242"/>
              <a:gd name="T67" fmla="*/ 160 h 178"/>
              <a:gd name="T68" fmla="*/ 217 w 242"/>
              <a:gd name="T69" fmla="*/ 158 h 178"/>
              <a:gd name="T70" fmla="*/ 225 w 242"/>
              <a:gd name="T71" fmla="*/ 153 h 178"/>
              <a:gd name="T72" fmla="*/ 225 w 242"/>
              <a:gd name="T73" fmla="*/ 157 h 178"/>
              <a:gd name="T74" fmla="*/ 233 w 242"/>
              <a:gd name="T75" fmla="*/ 151 h 178"/>
              <a:gd name="T76" fmla="*/ 240 w 242"/>
              <a:gd name="T77" fmla="*/ 149 h 178"/>
              <a:gd name="T78" fmla="*/ 233 w 242"/>
              <a:gd name="T79" fmla="*/ 157 h 178"/>
              <a:gd name="T80" fmla="*/ 219 w 242"/>
              <a:gd name="T81" fmla="*/ 166 h 178"/>
              <a:gd name="T82" fmla="*/ 206 w 242"/>
              <a:gd name="T83" fmla="*/ 173 h 178"/>
              <a:gd name="T84" fmla="*/ 189 w 242"/>
              <a:gd name="T85" fmla="*/ 178 h 178"/>
              <a:gd name="T86" fmla="*/ 182 w 242"/>
              <a:gd name="T87" fmla="*/ 171 h 178"/>
              <a:gd name="T88" fmla="*/ 180 w 242"/>
              <a:gd name="T89" fmla="*/ 165 h 178"/>
              <a:gd name="T90" fmla="*/ 155 w 242"/>
              <a:gd name="T91" fmla="*/ 158 h 178"/>
              <a:gd name="T92" fmla="*/ 154 w 242"/>
              <a:gd name="T93" fmla="*/ 151 h 178"/>
              <a:gd name="T94" fmla="*/ 148 w 242"/>
              <a:gd name="T95" fmla="*/ 150 h 178"/>
              <a:gd name="T96" fmla="*/ 140 w 242"/>
              <a:gd name="T97" fmla="*/ 138 h 178"/>
              <a:gd name="T98" fmla="*/ 2 w 242"/>
              <a:gd name="T99" fmla="*/ 156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42" h="178">
                <a:moveTo>
                  <a:pt x="0" y="146"/>
                </a:moveTo>
                <a:lnTo>
                  <a:pt x="10" y="136"/>
                </a:lnTo>
                <a:lnTo>
                  <a:pt x="12" y="133"/>
                </a:lnTo>
                <a:lnTo>
                  <a:pt x="16" y="129"/>
                </a:lnTo>
                <a:lnTo>
                  <a:pt x="18" y="127"/>
                </a:lnTo>
                <a:lnTo>
                  <a:pt x="22" y="124"/>
                </a:lnTo>
                <a:lnTo>
                  <a:pt x="22" y="121"/>
                </a:lnTo>
                <a:lnTo>
                  <a:pt x="22" y="119"/>
                </a:lnTo>
                <a:lnTo>
                  <a:pt x="17" y="109"/>
                </a:lnTo>
                <a:lnTo>
                  <a:pt x="14" y="102"/>
                </a:lnTo>
                <a:lnTo>
                  <a:pt x="18" y="99"/>
                </a:lnTo>
                <a:lnTo>
                  <a:pt x="31" y="96"/>
                </a:lnTo>
                <a:lnTo>
                  <a:pt x="38" y="96"/>
                </a:lnTo>
                <a:lnTo>
                  <a:pt x="47" y="96"/>
                </a:lnTo>
                <a:lnTo>
                  <a:pt x="53" y="96"/>
                </a:lnTo>
                <a:lnTo>
                  <a:pt x="56" y="96"/>
                </a:lnTo>
                <a:lnTo>
                  <a:pt x="63" y="93"/>
                </a:lnTo>
                <a:lnTo>
                  <a:pt x="67" y="93"/>
                </a:lnTo>
                <a:lnTo>
                  <a:pt x="77" y="90"/>
                </a:lnTo>
                <a:lnTo>
                  <a:pt x="83" y="83"/>
                </a:lnTo>
                <a:lnTo>
                  <a:pt x="89" y="80"/>
                </a:lnTo>
                <a:lnTo>
                  <a:pt x="93" y="77"/>
                </a:lnTo>
                <a:lnTo>
                  <a:pt x="93" y="75"/>
                </a:lnTo>
                <a:lnTo>
                  <a:pt x="93" y="71"/>
                </a:lnTo>
                <a:lnTo>
                  <a:pt x="89" y="66"/>
                </a:lnTo>
                <a:lnTo>
                  <a:pt x="93" y="63"/>
                </a:lnTo>
                <a:lnTo>
                  <a:pt x="94" y="59"/>
                </a:lnTo>
                <a:lnTo>
                  <a:pt x="89" y="61"/>
                </a:lnTo>
                <a:lnTo>
                  <a:pt x="87" y="59"/>
                </a:lnTo>
                <a:lnTo>
                  <a:pt x="85" y="55"/>
                </a:lnTo>
                <a:lnTo>
                  <a:pt x="90" y="51"/>
                </a:lnTo>
                <a:lnTo>
                  <a:pt x="98" y="44"/>
                </a:lnTo>
                <a:lnTo>
                  <a:pt x="101" y="38"/>
                </a:lnTo>
                <a:lnTo>
                  <a:pt x="102" y="33"/>
                </a:lnTo>
                <a:lnTo>
                  <a:pt x="110" y="23"/>
                </a:lnTo>
                <a:lnTo>
                  <a:pt x="116" y="15"/>
                </a:lnTo>
                <a:lnTo>
                  <a:pt x="123" y="10"/>
                </a:lnTo>
                <a:lnTo>
                  <a:pt x="130" y="8"/>
                </a:lnTo>
                <a:lnTo>
                  <a:pt x="141" y="5"/>
                </a:lnTo>
                <a:lnTo>
                  <a:pt x="147" y="2"/>
                </a:lnTo>
                <a:lnTo>
                  <a:pt x="163" y="0"/>
                </a:lnTo>
                <a:lnTo>
                  <a:pt x="163" y="5"/>
                </a:lnTo>
                <a:lnTo>
                  <a:pt x="163" y="11"/>
                </a:lnTo>
                <a:lnTo>
                  <a:pt x="165" y="16"/>
                </a:lnTo>
                <a:lnTo>
                  <a:pt x="168" y="23"/>
                </a:lnTo>
                <a:lnTo>
                  <a:pt x="171" y="24"/>
                </a:lnTo>
                <a:lnTo>
                  <a:pt x="174" y="32"/>
                </a:lnTo>
                <a:lnTo>
                  <a:pt x="171" y="34"/>
                </a:lnTo>
                <a:lnTo>
                  <a:pt x="170" y="41"/>
                </a:lnTo>
                <a:lnTo>
                  <a:pt x="174" y="48"/>
                </a:lnTo>
                <a:lnTo>
                  <a:pt x="177" y="56"/>
                </a:lnTo>
                <a:lnTo>
                  <a:pt x="181" y="59"/>
                </a:lnTo>
                <a:lnTo>
                  <a:pt x="182" y="70"/>
                </a:lnTo>
                <a:lnTo>
                  <a:pt x="184" y="79"/>
                </a:lnTo>
                <a:lnTo>
                  <a:pt x="188" y="88"/>
                </a:lnTo>
                <a:lnTo>
                  <a:pt x="188" y="89"/>
                </a:lnTo>
                <a:lnTo>
                  <a:pt x="188" y="102"/>
                </a:lnTo>
                <a:lnTo>
                  <a:pt x="188" y="120"/>
                </a:lnTo>
                <a:lnTo>
                  <a:pt x="192" y="139"/>
                </a:lnTo>
                <a:lnTo>
                  <a:pt x="192" y="146"/>
                </a:lnTo>
                <a:lnTo>
                  <a:pt x="196" y="152"/>
                </a:lnTo>
                <a:lnTo>
                  <a:pt x="192" y="158"/>
                </a:lnTo>
                <a:lnTo>
                  <a:pt x="193" y="161"/>
                </a:lnTo>
                <a:lnTo>
                  <a:pt x="186" y="171"/>
                </a:lnTo>
                <a:lnTo>
                  <a:pt x="193" y="168"/>
                </a:lnTo>
                <a:lnTo>
                  <a:pt x="198" y="166"/>
                </a:lnTo>
                <a:lnTo>
                  <a:pt x="204" y="162"/>
                </a:lnTo>
                <a:lnTo>
                  <a:pt x="206" y="160"/>
                </a:lnTo>
                <a:lnTo>
                  <a:pt x="212" y="159"/>
                </a:lnTo>
                <a:lnTo>
                  <a:pt x="217" y="158"/>
                </a:lnTo>
                <a:lnTo>
                  <a:pt x="219" y="156"/>
                </a:lnTo>
                <a:lnTo>
                  <a:pt x="225" y="153"/>
                </a:lnTo>
                <a:lnTo>
                  <a:pt x="230" y="147"/>
                </a:lnTo>
                <a:lnTo>
                  <a:pt x="225" y="157"/>
                </a:lnTo>
                <a:lnTo>
                  <a:pt x="230" y="155"/>
                </a:lnTo>
                <a:lnTo>
                  <a:pt x="233" y="151"/>
                </a:lnTo>
                <a:lnTo>
                  <a:pt x="236" y="150"/>
                </a:lnTo>
                <a:lnTo>
                  <a:pt x="240" y="149"/>
                </a:lnTo>
                <a:lnTo>
                  <a:pt x="242" y="149"/>
                </a:lnTo>
                <a:lnTo>
                  <a:pt x="233" y="157"/>
                </a:lnTo>
                <a:lnTo>
                  <a:pt x="225" y="163"/>
                </a:lnTo>
                <a:lnTo>
                  <a:pt x="219" y="166"/>
                </a:lnTo>
                <a:lnTo>
                  <a:pt x="214" y="171"/>
                </a:lnTo>
                <a:lnTo>
                  <a:pt x="206" y="173"/>
                </a:lnTo>
                <a:lnTo>
                  <a:pt x="197" y="176"/>
                </a:lnTo>
                <a:lnTo>
                  <a:pt x="189" y="178"/>
                </a:lnTo>
                <a:lnTo>
                  <a:pt x="184" y="175"/>
                </a:lnTo>
                <a:lnTo>
                  <a:pt x="182" y="171"/>
                </a:lnTo>
                <a:lnTo>
                  <a:pt x="182" y="167"/>
                </a:lnTo>
                <a:lnTo>
                  <a:pt x="180" y="165"/>
                </a:lnTo>
                <a:lnTo>
                  <a:pt x="167" y="161"/>
                </a:lnTo>
                <a:lnTo>
                  <a:pt x="155" y="158"/>
                </a:lnTo>
                <a:lnTo>
                  <a:pt x="157" y="153"/>
                </a:lnTo>
                <a:lnTo>
                  <a:pt x="154" y="151"/>
                </a:lnTo>
                <a:lnTo>
                  <a:pt x="151" y="151"/>
                </a:lnTo>
                <a:lnTo>
                  <a:pt x="148" y="150"/>
                </a:lnTo>
                <a:lnTo>
                  <a:pt x="144" y="143"/>
                </a:lnTo>
                <a:lnTo>
                  <a:pt x="140" y="138"/>
                </a:lnTo>
                <a:lnTo>
                  <a:pt x="132" y="133"/>
                </a:lnTo>
                <a:lnTo>
                  <a:pt x="2" y="156"/>
                </a:lnTo>
                <a:lnTo>
                  <a:pt x="0" y="146"/>
                </a:ln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11" name="Freeform 24">
            <a:extLst>
              <a:ext uri="{FF2B5EF4-FFF2-40B4-BE49-F238E27FC236}">
                <a16:creationId xmlns:a16="http://schemas.microsoft.com/office/drawing/2014/main" id="{FBF85033-0AC5-3E45-850B-CA5E29BA54CE}"/>
              </a:ext>
            </a:extLst>
          </p:cNvPr>
          <p:cNvSpPr>
            <a:spLocks/>
          </p:cNvSpPr>
          <p:nvPr/>
        </p:nvSpPr>
        <p:spPr bwMode="auto">
          <a:xfrm>
            <a:off x="10284195" y="2357882"/>
            <a:ext cx="214383" cy="389836"/>
          </a:xfrm>
          <a:custGeom>
            <a:avLst/>
            <a:gdLst>
              <a:gd name="T0" fmla="*/ 0 w 56"/>
              <a:gd name="T1" fmla="*/ 23 h 101"/>
              <a:gd name="T2" fmla="*/ 2 w 56"/>
              <a:gd name="T3" fmla="*/ 28 h 101"/>
              <a:gd name="T4" fmla="*/ 5 w 56"/>
              <a:gd name="T5" fmla="*/ 35 h 101"/>
              <a:gd name="T6" fmla="*/ 8 w 56"/>
              <a:gd name="T7" fmla="*/ 36 h 101"/>
              <a:gd name="T8" fmla="*/ 11 w 56"/>
              <a:gd name="T9" fmla="*/ 44 h 101"/>
              <a:gd name="T10" fmla="*/ 8 w 56"/>
              <a:gd name="T11" fmla="*/ 46 h 101"/>
              <a:gd name="T12" fmla="*/ 7 w 56"/>
              <a:gd name="T13" fmla="*/ 53 h 101"/>
              <a:gd name="T14" fmla="*/ 11 w 56"/>
              <a:gd name="T15" fmla="*/ 60 h 101"/>
              <a:gd name="T16" fmla="*/ 14 w 56"/>
              <a:gd name="T17" fmla="*/ 68 h 101"/>
              <a:gd name="T18" fmla="*/ 18 w 56"/>
              <a:gd name="T19" fmla="*/ 71 h 101"/>
              <a:gd name="T20" fmla="*/ 19 w 56"/>
              <a:gd name="T21" fmla="*/ 82 h 101"/>
              <a:gd name="T22" fmla="*/ 21 w 56"/>
              <a:gd name="T23" fmla="*/ 91 h 101"/>
              <a:gd name="T24" fmla="*/ 25 w 56"/>
              <a:gd name="T25" fmla="*/ 100 h 101"/>
              <a:gd name="T26" fmla="*/ 25 w 56"/>
              <a:gd name="T27" fmla="*/ 101 h 101"/>
              <a:gd name="T28" fmla="*/ 47 w 56"/>
              <a:gd name="T29" fmla="*/ 98 h 101"/>
              <a:gd name="T30" fmla="*/ 45 w 56"/>
              <a:gd name="T31" fmla="*/ 91 h 101"/>
              <a:gd name="T32" fmla="*/ 46 w 56"/>
              <a:gd name="T33" fmla="*/ 82 h 101"/>
              <a:gd name="T34" fmla="*/ 45 w 56"/>
              <a:gd name="T35" fmla="*/ 71 h 101"/>
              <a:gd name="T36" fmla="*/ 44 w 56"/>
              <a:gd name="T37" fmla="*/ 60 h 101"/>
              <a:gd name="T38" fmla="*/ 47 w 56"/>
              <a:gd name="T39" fmla="*/ 45 h 101"/>
              <a:gd name="T40" fmla="*/ 47 w 56"/>
              <a:gd name="T41" fmla="*/ 32 h 101"/>
              <a:gd name="T42" fmla="*/ 56 w 56"/>
              <a:gd name="T43" fmla="*/ 25 h 101"/>
              <a:gd name="T44" fmla="*/ 56 w 56"/>
              <a:gd name="T45" fmla="*/ 21 h 101"/>
              <a:gd name="T46" fmla="*/ 53 w 56"/>
              <a:gd name="T47" fmla="*/ 17 h 101"/>
              <a:gd name="T48" fmla="*/ 53 w 56"/>
              <a:gd name="T49" fmla="*/ 12 h 101"/>
              <a:gd name="T50" fmla="*/ 53 w 56"/>
              <a:gd name="T51" fmla="*/ 4 h 101"/>
              <a:gd name="T52" fmla="*/ 50 w 56"/>
              <a:gd name="T53" fmla="*/ 0 h 101"/>
              <a:gd name="T54" fmla="*/ 43 w 56"/>
              <a:gd name="T55" fmla="*/ 2 h 101"/>
              <a:gd name="T56" fmla="*/ 36 w 56"/>
              <a:gd name="T57" fmla="*/ 4 h 101"/>
              <a:gd name="T58" fmla="*/ 22 w 56"/>
              <a:gd name="T59" fmla="*/ 6 h 101"/>
              <a:gd name="T60" fmla="*/ 15 w 56"/>
              <a:gd name="T61" fmla="*/ 8 h 101"/>
              <a:gd name="T62" fmla="*/ 5 w 56"/>
              <a:gd name="T63" fmla="*/ 12 h 101"/>
              <a:gd name="T64" fmla="*/ 0 w 56"/>
              <a:gd name="T65" fmla="*/ 12 h 101"/>
              <a:gd name="T66" fmla="*/ 0 w 56"/>
              <a:gd name="T67" fmla="*/ 17 h 101"/>
              <a:gd name="T68" fmla="*/ 0 w 56"/>
              <a:gd name="T69" fmla="*/ 23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6" h="101">
                <a:moveTo>
                  <a:pt x="0" y="23"/>
                </a:moveTo>
                <a:lnTo>
                  <a:pt x="2" y="28"/>
                </a:lnTo>
                <a:lnTo>
                  <a:pt x="5" y="35"/>
                </a:lnTo>
                <a:lnTo>
                  <a:pt x="8" y="36"/>
                </a:lnTo>
                <a:lnTo>
                  <a:pt x="11" y="44"/>
                </a:lnTo>
                <a:lnTo>
                  <a:pt x="8" y="46"/>
                </a:lnTo>
                <a:lnTo>
                  <a:pt x="7" y="53"/>
                </a:lnTo>
                <a:lnTo>
                  <a:pt x="11" y="60"/>
                </a:lnTo>
                <a:lnTo>
                  <a:pt x="14" y="68"/>
                </a:lnTo>
                <a:lnTo>
                  <a:pt x="18" y="71"/>
                </a:lnTo>
                <a:lnTo>
                  <a:pt x="19" y="82"/>
                </a:lnTo>
                <a:lnTo>
                  <a:pt x="21" y="91"/>
                </a:lnTo>
                <a:lnTo>
                  <a:pt x="25" y="100"/>
                </a:lnTo>
                <a:lnTo>
                  <a:pt x="25" y="101"/>
                </a:lnTo>
                <a:lnTo>
                  <a:pt x="47" y="98"/>
                </a:lnTo>
                <a:lnTo>
                  <a:pt x="45" y="91"/>
                </a:lnTo>
                <a:lnTo>
                  <a:pt x="46" y="82"/>
                </a:lnTo>
                <a:lnTo>
                  <a:pt x="45" y="71"/>
                </a:lnTo>
                <a:lnTo>
                  <a:pt x="44" y="60"/>
                </a:lnTo>
                <a:lnTo>
                  <a:pt x="47" y="45"/>
                </a:lnTo>
                <a:lnTo>
                  <a:pt x="47" y="32"/>
                </a:lnTo>
                <a:lnTo>
                  <a:pt x="56" y="25"/>
                </a:lnTo>
                <a:lnTo>
                  <a:pt x="56" y="21"/>
                </a:lnTo>
                <a:lnTo>
                  <a:pt x="53" y="17"/>
                </a:lnTo>
                <a:lnTo>
                  <a:pt x="53" y="12"/>
                </a:lnTo>
                <a:lnTo>
                  <a:pt x="53" y="4"/>
                </a:lnTo>
                <a:lnTo>
                  <a:pt x="50" y="0"/>
                </a:lnTo>
                <a:lnTo>
                  <a:pt x="43" y="2"/>
                </a:lnTo>
                <a:lnTo>
                  <a:pt x="36" y="4"/>
                </a:lnTo>
                <a:lnTo>
                  <a:pt x="22" y="6"/>
                </a:lnTo>
                <a:lnTo>
                  <a:pt x="15" y="8"/>
                </a:lnTo>
                <a:lnTo>
                  <a:pt x="5" y="12"/>
                </a:lnTo>
                <a:lnTo>
                  <a:pt x="0" y="12"/>
                </a:lnTo>
                <a:lnTo>
                  <a:pt x="0" y="17"/>
                </a:lnTo>
                <a:lnTo>
                  <a:pt x="0" y="23"/>
                </a:ln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12" name="Freeform 25">
            <a:extLst>
              <a:ext uri="{FF2B5EF4-FFF2-40B4-BE49-F238E27FC236}">
                <a16:creationId xmlns:a16="http://schemas.microsoft.com/office/drawing/2014/main" id="{0D4246F7-A73F-DC41-BBFA-D4949AFA34D5}"/>
              </a:ext>
            </a:extLst>
          </p:cNvPr>
          <p:cNvSpPr>
            <a:spLocks/>
          </p:cNvSpPr>
          <p:nvPr/>
        </p:nvSpPr>
        <p:spPr bwMode="auto">
          <a:xfrm>
            <a:off x="10452638" y="2307705"/>
            <a:ext cx="191412" cy="428433"/>
          </a:xfrm>
          <a:custGeom>
            <a:avLst/>
            <a:gdLst>
              <a:gd name="T0" fmla="*/ 18 w 50"/>
              <a:gd name="T1" fmla="*/ 0 h 111"/>
              <a:gd name="T2" fmla="*/ 14 w 50"/>
              <a:gd name="T3" fmla="*/ 1 h 111"/>
              <a:gd name="T4" fmla="*/ 9 w 50"/>
              <a:gd name="T5" fmla="*/ 1 h 111"/>
              <a:gd name="T6" fmla="*/ 9 w 50"/>
              <a:gd name="T7" fmla="*/ 6 h 111"/>
              <a:gd name="T8" fmla="*/ 8 w 50"/>
              <a:gd name="T9" fmla="*/ 9 h 111"/>
              <a:gd name="T10" fmla="*/ 6 w 50"/>
              <a:gd name="T11" fmla="*/ 13 h 111"/>
              <a:gd name="T12" fmla="*/ 9 w 50"/>
              <a:gd name="T13" fmla="*/ 17 h 111"/>
              <a:gd name="T14" fmla="*/ 9 w 50"/>
              <a:gd name="T15" fmla="*/ 25 h 111"/>
              <a:gd name="T16" fmla="*/ 9 w 50"/>
              <a:gd name="T17" fmla="*/ 30 h 111"/>
              <a:gd name="T18" fmla="*/ 12 w 50"/>
              <a:gd name="T19" fmla="*/ 34 h 111"/>
              <a:gd name="T20" fmla="*/ 12 w 50"/>
              <a:gd name="T21" fmla="*/ 38 h 111"/>
              <a:gd name="T22" fmla="*/ 3 w 50"/>
              <a:gd name="T23" fmla="*/ 45 h 111"/>
              <a:gd name="T24" fmla="*/ 3 w 50"/>
              <a:gd name="T25" fmla="*/ 58 h 111"/>
              <a:gd name="T26" fmla="*/ 0 w 50"/>
              <a:gd name="T27" fmla="*/ 73 h 111"/>
              <a:gd name="T28" fmla="*/ 1 w 50"/>
              <a:gd name="T29" fmla="*/ 84 h 111"/>
              <a:gd name="T30" fmla="*/ 2 w 50"/>
              <a:gd name="T31" fmla="*/ 95 h 111"/>
              <a:gd name="T32" fmla="*/ 1 w 50"/>
              <a:gd name="T33" fmla="*/ 104 h 111"/>
              <a:gd name="T34" fmla="*/ 3 w 50"/>
              <a:gd name="T35" fmla="*/ 111 h 111"/>
              <a:gd name="T36" fmla="*/ 40 w 50"/>
              <a:gd name="T37" fmla="*/ 102 h 111"/>
              <a:gd name="T38" fmla="*/ 41 w 50"/>
              <a:gd name="T39" fmla="*/ 97 h 111"/>
              <a:gd name="T40" fmla="*/ 49 w 50"/>
              <a:gd name="T41" fmla="*/ 94 h 111"/>
              <a:gd name="T42" fmla="*/ 48 w 50"/>
              <a:gd name="T43" fmla="*/ 91 h 111"/>
              <a:gd name="T44" fmla="*/ 50 w 50"/>
              <a:gd name="T45" fmla="*/ 83 h 111"/>
              <a:gd name="T46" fmla="*/ 50 w 50"/>
              <a:gd name="T47" fmla="*/ 83 h 111"/>
              <a:gd name="T48" fmla="*/ 41 w 50"/>
              <a:gd name="T49" fmla="*/ 75 h 111"/>
              <a:gd name="T50" fmla="*/ 18 w 50"/>
              <a:gd name="T51" fmla="*/ 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0" h="111">
                <a:moveTo>
                  <a:pt x="18" y="0"/>
                </a:moveTo>
                <a:lnTo>
                  <a:pt x="14" y="1"/>
                </a:lnTo>
                <a:lnTo>
                  <a:pt x="9" y="1"/>
                </a:lnTo>
                <a:lnTo>
                  <a:pt x="9" y="6"/>
                </a:lnTo>
                <a:lnTo>
                  <a:pt x="8" y="9"/>
                </a:lnTo>
                <a:lnTo>
                  <a:pt x="6" y="13"/>
                </a:lnTo>
                <a:lnTo>
                  <a:pt x="9" y="17"/>
                </a:lnTo>
                <a:lnTo>
                  <a:pt x="9" y="25"/>
                </a:lnTo>
                <a:lnTo>
                  <a:pt x="9" y="30"/>
                </a:lnTo>
                <a:lnTo>
                  <a:pt x="12" y="34"/>
                </a:lnTo>
                <a:lnTo>
                  <a:pt x="12" y="38"/>
                </a:lnTo>
                <a:lnTo>
                  <a:pt x="3" y="45"/>
                </a:lnTo>
                <a:lnTo>
                  <a:pt x="3" y="58"/>
                </a:lnTo>
                <a:lnTo>
                  <a:pt x="0" y="73"/>
                </a:lnTo>
                <a:lnTo>
                  <a:pt x="1" y="84"/>
                </a:lnTo>
                <a:lnTo>
                  <a:pt x="2" y="95"/>
                </a:lnTo>
                <a:lnTo>
                  <a:pt x="1" y="104"/>
                </a:lnTo>
                <a:lnTo>
                  <a:pt x="3" y="111"/>
                </a:lnTo>
                <a:lnTo>
                  <a:pt x="40" y="102"/>
                </a:lnTo>
                <a:lnTo>
                  <a:pt x="41" y="97"/>
                </a:lnTo>
                <a:lnTo>
                  <a:pt x="49" y="94"/>
                </a:lnTo>
                <a:lnTo>
                  <a:pt x="48" y="91"/>
                </a:lnTo>
                <a:lnTo>
                  <a:pt x="50" y="83"/>
                </a:lnTo>
                <a:lnTo>
                  <a:pt x="50" y="83"/>
                </a:lnTo>
                <a:lnTo>
                  <a:pt x="41" y="75"/>
                </a:lnTo>
                <a:lnTo>
                  <a:pt x="18" y="0"/>
                </a:ln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13" name="Freeform 26">
            <a:extLst>
              <a:ext uri="{FF2B5EF4-FFF2-40B4-BE49-F238E27FC236}">
                <a16:creationId xmlns:a16="http://schemas.microsoft.com/office/drawing/2014/main" id="{D2EBBEF6-ADB9-A04C-B9E8-4DE44A0A0700}"/>
              </a:ext>
            </a:extLst>
          </p:cNvPr>
          <p:cNvSpPr>
            <a:spLocks/>
          </p:cNvSpPr>
          <p:nvPr/>
        </p:nvSpPr>
        <p:spPr bwMode="auto">
          <a:xfrm>
            <a:off x="10379905" y="2828773"/>
            <a:ext cx="214383" cy="196849"/>
          </a:xfrm>
          <a:custGeom>
            <a:avLst/>
            <a:gdLst>
              <a:gd name="T0" fmla="*/ 4 w 56"/>
              <a:gd name="T1" fmla="*/ 29 h 51"/>
              <a:gd name="T2" fmla="*/ 4 w 56"/>
              <a:gd name="T3" fmla="*/ 36 h 51"/>
              <a:gd name="T4" fmla="*/ 8 w 56"/>
              <a:gd name="T5" fmla="*/ 42 h 51"/>
              <a:gd name="T6" fmla="*/ 4 w 56"/>
              <a:gd name="T7" fmla="*/ 48 h 51"/>
              <a:gd name="T8" fmla="*/ 5 w 56"/>
              <a:gd name="T9" fmla="*/ 51 h 51"/>
              <a:gd name="T10" fmla="*/ 9 w 56"/>
              <a:gd name="T11" fmla="*/ 50 h 51"/>
              <a:gd name="T12" fmla="*/ 13 w 56"/>
              <a:gd name="T13" fmla="*/ 45 h 51"/>
              <a:gd name="T14" fmla="*/ 15 w 56"/>
              <a:gd name="T15" fmla="*/ 44 h 51"/>
              <a:gd name="T16" fmla="*/ 20 w 56"/>
              <a:gd name="T17" fmla="*/ 39 h 51"/>
              <a:gd name="T18" fmla="*/ 25 w 56"/>
              <a:gd name="T19" fmla="*/ 36 h 51"/>
              <a:gd name="T20" fmla="*/ 33 w 56"/>
              <a:gd name="T21" fmla="*/ 36 h 51"/>
              <a:gd name="T22" fmla="*/ 37 w 56"/>
              <a:gd name="T23" fmla="*/ 34 h 51"/>
              <a:gd name="T24" fmla="*/ 39 w 56"/>
              <a:gd name="T25" fmla="*/ 32 h 51"/>
              <a:gd name="T26" fmla="*/ 44 w 56"/>
              <a:gd name="T27" fmla="*/ 30 h 51"/>
              <a:gd name="T28" fmla="*/ 49 w 56"/>
              <a:gd name="T29" fmla="*/ 28 h 51"/>
              <a:gd name="T30" fmla="*/ 55 w 56"/>
              <a:gd name="T31" fmla="*/ 28 h 51"/>
              <a:gd name="T32" fmla="*/ 56 w 56"/>
              <a:gd name="T33" fmla="*/ 26 h 51"/>
              <a:gd name="T34" fmla="*/ 50 w 56"/>
              <a:gd name="T35" fmla="*/ 0 h 51"/>
              <a:gd name="T36" fmla="*/ 24 w 56"/>
              <a:gd name="T37" fmla="*/ 5 h 51"/>
              <a:gd name="T38" fmla="*/ 0 w 56"/>
              <a:gd name="T39" fmla="*/ 9 h 51"/>
              <a:gd name="T40" fmla="*/ 0 w 56"/>
              <a:gd name="T41" fmla="*/ 10 h 51"/>
              <a:gd name="T42" fmla="*/ 4 w 56"/>
              <a:gd name="T43" fmla="*/ 29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6" h="51">
                <a:moveTo>
                  <a:pt x="4" y="29"/>
                </a:moveTo>
                <a:lnTo>
                  <a:pt x="4" y="36"/>
                </a:lnTo>
                <a:lnTo>
                  <a:pt x="8" y="42"/>
                </a:lnTo>
                <a:lnTo>
                  <a:pt x="4" y="48"/>
                </a:lnTo>
                <a:lnTo>
                  <a:pt x="5" y="51"/>
                </a:lnTo>
                <a:lnTo>
                  <a:pt x="9" y="50"/>
                </a:lnTo>
                <a:lnTo>
                  <a:pt x="13" y="45"/>
                </a:lnTo>
                <a:lnTo>
                  <a:pt x="15" y="44"/>
                </a:lnTo>
                <a:lnTo>
                  <a:pt x="20" y="39"/>
                </a:lnTo>
                <a:lnTo>
                  <a:pt x="25" y="36"/>
                </a:lnTo>
                <a:lnTo>
                  <a:pt x="33" y="36"/>
                </a:lnTo>
                <a:lnTo>
                  <a:pt x="37" y="34"/>
                </a:lnTo>
                <a:lnTo>
                  <a:pt x="39" y="32"/>
                </a:lnTo>
                <a:lnTo>
                  <a:pt x="44" y="30"/>
                </a:lnTo>
                <a:lnTo>
                  <a:pt x="49" y="28"/>
                </a:lnTo>
                <a:lnTo>
                  <a:pt x="55" y="28"/>
                </a:lnTo>
                <a:lnTo>
                  <a:pt x="56" y="26"/>
                </a:lnTo>
                <a:lnTo>
                  <a:pt x="50" y="0"/>
                </a:lnTo>
                <a:lnTo>
                  <a:pt x="24" y="5"/>
                </a:lnTo>
                <a:lnTo>
                  <a:pt x="0" y="9"/>
                </a:lnTo>
                <a:lnTo>
                  <a:pt x="0" y="10"/>
                </a:lnTo>
                <a:lnTo>
                  <a:pt x="4" y="29"/>
                </a:ln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14" name="Freeform 27">
            <a:extLst>
              <a:ext uri="{FF2B5EF4-FFF2-40B4-BE49-F238E27FC236}">
                <a16:creationId xmlns:a16="http://schemas.microsoft.com/office/drawing/2014/main" id="{3EB9A899-B98C-D54C-86EB-070817419A0D}"/>
              </a:ext>
            </a:extLst>
          </p:cNvPr>
          <p:cNvSpPr>
            <a:spLocks/>
          </p:cNvSpPr>
          <p:nvPr/>
        </p:nvSpPr>
        <p:spPr bwMode="auto">
          <a:xfrm>
            <a:off x="10571318" y="2809472"/>
            <a:ext cx="91879" cy="119653"/>
          </a:xfrm>
          <a:custGeom>
            <a:avLst/>
            <a:gdLst>
              <a:gd name="T0" fmla="*/ 23 w 24"/>
              <a:gd name="T1" fmla="*/ 15 h 31"/>
              <a:gd name="T2" fmla="*/ 21 w 24"/>
              <a:gd name="T3" fmla="*/ 13 h 31"/>
              <a:gd name="T4" fmla="*/ 21 w 24"/>
              <a:gd name="T5" fmla="*/ 12 h 31"/>
              <a:gd name="T6" fmla="*/ 18 w 24"/>
              <a:gd name="T7" fmla="*/ 11 h 31"/>
              <a:gd name="T8" fmla="*/ 16 w 24"/>
              <a:gd name="T9" fmla="*/ 10 h 31"/>
              <a:gd name="T10" fmla="*/ 16 w 24"/>
              <a:gd name="T11" fmla="*/ 7 h 31"/>
              <a:gd name="T12" fmla="*/ 13 w 24"/>
              <a:gd name="T13" fmla="*/ 5 h 31"/>
              <a:gd name="T14" fmla="*/ 10 w 24"/>
              <a:gd name="T15" fmla="*/ 0 h 31"/>
              <a:gd name="T16" fmla="*/ 0 w 24"/>
              <a:gd name="T17" fmla="*/ 5 h 31"/>
              <a:gd name="T18" fmla="*/ 6 w 24"/>
              <a:gd name="T19" fmla="*/ 31 h 31"/>
              <a:gd name="T20" fmla="*/ 8 w 24"/>
              <a:gd name="T21" fmla="*/ 29 h 31"/>
              <a:gd name="T22" fmla="*/ 10 w 24"/>
              <a:gd name="T23" fmla="*/ 28 h 31"/>
              <a:gd name="T24" fmla="*/ 14 w 24"/>
              <a:gd name="T25" fmla="*/ 26 h 31"/>
              <a:gd name="T26" fmla="*/ 14 w 24"/>
              <a:gd name="T27" fmla="*/ 23 h 31"/>
              <a:gd name="T28" fmla="*/ 14 w 24"/>
              <a:gd name="T29" fmla="*/ 22 h 31"/>
              <a:gd name="T30" fmla="*/ 14 w 24"/>
              <a:gd name="T31" fmla="*/ 20 h 31"/>
              <a:gd name="T32" fmla="*/ 14 w 24"/>
              <a:gd name="T33" fmla="*/ 17 h 31"/>
              <a:gd name="T34" fmla="*/ 14 w 24"/>
              <a:gd name="T35" fmla="*/ 15 h 31"/>
              <a:gd name="T36" fmla="*/ 14 w 24"/>
              <a:gd name="T37" fmla="*/ 14 h 31"/>
              <a:gd name="T38" fmla="*/ 15 w 24"/>
              <a:gd name="T39" fmla="*/ 13 h 31"/>
              <a:gd name="T40" fmla="*/ 16 w 24"/>
              <a:gd name="T41" fmla="*/ 13 h 31"/>
              <a:gd name="T42" fmla="*/ 19 w 24"/>
              <a:gd name="T43" fmla="*/ 14 h 31"/>
              <a:gd name="T44" fmla="*/ 19 w 24"/>
              <a:gd name="T45" fmla="*/ 16 h 31"/>
              <a:gd name="T46" fmla="*/ 21 w 24"/>
              <a:gd name="T47" fmla="*/ 20 h 31"/>
              <a:gd name="T48" fmla="*/ 21 w 24"/>
              <a:gd name="T49" fmla="*/ 21 h 31"/>
              <a:gd name="T50" fmla="*/ 22 w 24"/>
              <a:gd name="T51" fmla="*/ 22 h 31"/>
              <a:gd name="T52" fmla="*/ 24 w 24"/>
              <a:gd name="T53" fmla="*/ 21 h 31"/>
              <a:gd name="T54" fmla="*/ 24 w 24"/>
              <a:gd name="T55" fmla="*/ 20 h 31"/>
              <a:gd name="T56" fmla="*/ 24 w 24"/>
              <a:gd name="T57" fmla="*/ 19 h 31"/>
              <a:gd name="T58" fmla="*/ 23 w 24"/>
              <a:gd name="T59" fmla="*/ 15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4" h="31">
                <a:moveTo>
                  <a:pt x="23" y="15"/>
                </a:moveTo>
                <a:lnTo>
                  <a:pt x="21" y="13"/>
                </a:lnTo>
                <a:lnTo>
                  <a:pt x="21" y="12"/>
                </a:lnTo>
                <a:lnTo>
                  <a:pt x="18" y="11"/>
                </a:lnTo>
                <a:lnTo>
                  <a:pt x="16" y="10"/>
                </a:lnTo>
                <a:lnTo>
                  <a:pt x="16" y="7"/>
                </a:lnTo>
                <a:lnTo>
                  <a:pt x="13" y="5"/>
                </a:lnTo>
                <a:lnTo>
                  <a:pt x="10" y="0"/>
                </a:lnTo>
                <a:lnTo>
                  <a:pt x="0" y="5"/>
                </a:lnTo>
                <a:lnTo>
                  <a:pt x="6" y="31"/>
                </a:lnTo>
                <a:lnTo>
                  <a:pt x="8" y="29"/>
                </a:lnTo>
                <a:lnTo>
                  <a:pt x="10" y="28"/>
                </a:lnTo>
                <a:lnTo>
                  <a:pt x="14" y="26"/>
                </a:lnTo>
                <a:lnTo>
                  <a:pt x="14" y="23"/>
                </a:lnTo>
                <a:lnTo>
                  <a:pt x="14" y="22"/>
                </a:lnTo>
                <a:lnTo>
                  <a:pt x="14" y="20"/>
                </a:lnTo>
                <a:lnTo>
                  <a:pt x="14" y="17"/>
                </a:lnTo>
                <a:lnTo>
                  <a:pt x="14" y="15"/>
                </a:lnTo>
                <a:lnTo>
                  <a:pt x="14" y="14"/>
                </a:lnTo>
                <a:lnTo>
                  <a:pt x="15" y="13"/>
                </a:lnTo>
                <a:lnTo>
                  <a:pt x="16" y="13"/>
                </a:lnTo>
                <a:lnTo>
                  <a:pt x="19" y="14"/>
                </a:lnTo>
                <a:lnTo>
                  <a:pt x="19" y="16"/>
                </a:lnTo>
                <a:lnTo>
                  <a:pt x="21" y="20"/>
                </a:lnTo>
                <a:lnTo>
                  <a:pt x="21" y="21"/>
                </a:lnTo>
                <a:lnTo>
                  <a:pt x="22" y="22"/>
                </a:lnTo>
                <a:lnTo>
                  <a:pt x="24" y="21"/>
                </a:lnTo>
                <a:lnTo>
                  <a:pt x="24" y="20"/>
                </a:lnTo>
                <a:lnTo>
                  <a:pt x="24" y="19"/>
                </a:lnTo>
                <a:lnTo>
                  <a:pt x="23" y="15"/>
                </a:ln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15" name="Freeform 28">
            <a:extLst>
              <a:ext uri="{FF2B5EF4-FFF2-40B4-BE49-F238E27FC236}">
                <a16:creationId xmlns:a16="http://schemas.microsoft.com/office/drawing/2014/main" id="{F890F08E-01E9-7C4A-A409-36C915095CB9}"/>
              </a:ext>
            </a:extLst>
          </p:cNvPr>
          <p:cNvSpPr>
            <a:spLocks/>
          </p:cNvSpPr>
          <p:nvPr/>
        </p:nvSpPr>
        <p:spPr bwMode="auto">
          <a:xfrm>
            <a:off x="10379905" y="2670519"/>
            <a:ext cx="417279" cy="212288"/>
          </a:xfrm>
          <a:custGeom>
            <a:avLst/>
            <a:gdLst>
              <a:gd name="T0" fmla="*/ 105 w 109"/>
              <a:gd name="T1" fmla="*/ 32 h 55"/>
              <a:gd name="T2" fmla="*/ 101 w 109"/>
              <a:gd name="T3" fmla="*/ 29 h 55"/>
              <a:gd name="T4" fmla="*/ 97 w 109"/>
              <a:gd name="T5" fmla="*/ 25 h 55"/>
              <a:gd name="T6" fmla="*/ 97 w 109"/>
              <a:gd name="T7" fmla="*/ 29 h 55"/>
              <a:gd name="T8" fmla="*/ 102 w 109"/>
              <a:gd name="T9" fmla="*/ 35 h 55"/>
              <a:gd name="T10" fmla="*/ 95 w 109"/>
              <a:gd name="T11" fmla="*/ 36 h 55"/>
              <a:gd name="T12" fmla="*/ 88 w 109"/>
              <a:gd name="T13" fmla="*/ 37 h 55"/>
              <a:gd name="T14" fmla="*/ 85 w 109"/>
              <a:gd name="T15" fmla="*/ 35 h 55"/>
              <a:gd name="T16" fmla="*/ 81 w 109"/>
              <a:gd name="T17" fmla="*/ 32 h 55"/>
              <a:gd name="T18" fmla="*/ 81 w 109"/>
              <a:gd name="T19" fmla="*/ 27 h 55"/>
              <a:gd name="T20" fmla="*/ 73 w 109"/>
              <a:gd name="T21" fmla="*/ 22 h 55"/>
              <a:gd name="T22" fmla="*/ 69 w 109"/>
              <a:gd name="T23" fmla="*/ 22 h 55"/>
              <a:gd name="T24" fmla="*/ 68 w 109"/>
              <a:gd name="T25" fmla="*/ 16 h 55"/>
              <a:gd name="T26" fmla="*/ 71 w 109"/>
              <a:gd name="T27" fmla="*/ 13 h 55"/>
              <a:gd name="T28" fmla="*/ 77 w 109"/>
              <a:gd name="T29" fmla="*/ 9 h 55"/>
              <a:gd name="T30" fmla="*/ 76 w 109"/>
              <a:gd name="T31" fmla="*/ 6 h 55"/>
              <a:gd name="T32" fmla="*/ 71 w 109"/>
              <a:gd name="T33" fmla="*/ 6 h 55"/>
              <a:gd name="T34" fmla="*/ 68 w 109"/>
              <a:gd name="T35" fmla="*/ 0 h 55"/>
              <a:gd name="T36" fmla="*/ 59 w 109"/>
              <a:gd name="T37" fmla="*/ 8 h 55"/>
              <a:gd name="T38" fmla="*/ 0 w 109"/>
              <a:gd name="T39" fmla="*/ 20 h 55"/>
              <a:gd name="T40" fmla="*/ 0 w 109"/>
              <a:gd name="T41" fmla="*/ 50 h 55"/>
              <a:gd name="T42" fmla="*/ 50 w 109"/>
              <a:gd name="T43" fmla="*/ 41 h 55"/>
              <a:gd name="T44" fmla="*/ 63 w 109"/>
              <a:gd name="T45" fmla="*/ 41 h 55"/>
              <a:gd name="T46" fmla="*/ 66 w 109"/>
              <a:gd name="T47" fmla="*/ 46 h 55"/>
              <a:gd name="T48" fmla="*/ 71 w 109"/>
              <a:gd name="T49" fmla="*/ 48 h 55"/>
              <a:gd name="T50" fmla="*/ 73 w 109"/>
              <a:gd name="T51" fmla="*/ 51 h 55"/>
              <a:gd name="T52" fmla="*/ 74 w 109"/>
              <a:gd name="T53" fmla="*/ 55 h 55"/>
              <a:gd name="T54" fmla="*/ 77 w 109"/>
              <a:gd name="T55" fmla="*/ 55 h 55"/>
              <a:gd name="T56" fmla="*/ 79 w 109"/>
              <a:gd name="T57" fmla="*/ 49 h 55"/>
              <a:gd name="T58" fmla="*/ 82 w 109"/>
              <a:gd name="T59" fmla="*/ 45 h 55"/>
              <a:gd name="T60" fmla="*/ 86 w 109"/>
              <a:gd name="T61" fmla="*/ 46 h 55"/>
              <a:gd name="T62" fmla="*/ 87 w 109"/>
              <a:gd name="T63" fmla="*/ 51 h 55"/>
              <a:gd name="T64" fmla="*/ 92 w 109"/>
              <a:gd name="T65" fmla="*/ 47 h 55"/>
              <a:gd name="T66" fmla="*/ 94 w 109"/>
              <a:gd name="T67" fmla="*/ 45 h 55"/>
              <a:gd name="T68" fmla="*/ 101 w 109"/>
              <a:gd name="T69" fmla="*/ 43 h 55"/>
              <a:gd name="T70" fmla="*/ 106 w 109"/>
              <a:gd name="T71" fmla="*/ 40 h 55"/>
              <a:gd name="T72" fmla="*/ 109 w 109"/>
              <a:gd name="T73" fmla="*/ 36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9" h="55">
                <a:moveTo>
                  <a:pt x="107" y="35"/>
                </a:moveTo>
                <a:lnTo>
                  <a:pt x="105" y="32"/>
                </a:lnTo>
                <a:lnTo>
                  <a:pt x="104" y="31"/>
                </a:lnTo>
                <a:lnTo>
                  <a:pt x="101" y="29"/>
                </a:lnTo>
                <a:lnTo>
                  <a:pt x="98" y="27"/>
                </a:lnTo>
                <a:lnTo>
                  <a:pt x="97" y="25"/>
                </a:lnTo>
                <a:lnTo>
                  <a:pt x="96" y="27"/>
                </a:lnTo>
                <a:lnTo>
                  <a:pt x="97" y="29"/>
                </a:lnTo>
                <a:lnTo>
                  <a:pt x="100" y="32"/>
                </a:lnTo>
                <a:lnTo>
                  <a:pt x="102" y="35"/>
                </a:lnTo>
                <a:lnTo>
                  <a:pt x="99" y="36"/>
                </a:lnTo>
                <a:lnTo>
                  <a:pt x="95" y="36"/>
                </a:lnTo>
                <a:lnTo>
                  <a:pt x="89" y="39"/>
                </a:lnTo>
                <a:lnTo>
                  <a:pt x="88" y="37"/>
                </a:lnTo>
                <a:lnTo>
                  <a:pt x="87" y="36"/>
                </a:lnTo>
                <a:lnTo>
                  <a:pt x="85" y="35"/>
                </a:lnTo>
                <a:lnTo>
                  <a:pt x="82" y="33"/>
                </a:lnTo>
                <a:lnTo>
                  <a:pt x="81" y="32"/>
                </a:lnTo>
                <a:lnTo>
                  <a:pt x="82" y="30"/>
                </a:lnTo>
                <a:lnTo>
                  <a:pt x="81" y="27"/>
                </a:lnTo>
                <a:lnTo>
                  <a:pt x="77" y="24"/>
                </a:lnTo>
                <a:lnTo>
                  <a:pt x="73" y="22"/>
                </a:lnTo>
                <a:lnTo>
                  <a:pt x="71" y="22"/>
                </a:lnTo>
                <a:lnTo>
                  <a:pt x="69" y="22"/>
                </a:lnTo>
                <a:lnTo>
                  <a:pt x="68" y="20"/>
                </a:lnTo>
                <a:lnTo>
                  <a:pt x="68" y="16"/>
                </a:lnTo>
                <a:lnTo>
                  <a:pt x="70" y="14"/>
                </a:lnTo>
                <a:lnTo>
                  <a:pt x="71" y="13"/>
                </a:lnTo>
                <a:lnTo>
                  <a:pt x="73" y="11"/>
                </a:lnTo>
                <a:lnTo>
                  <a:pt x="77" y="9"/>
                </a:lnTo>
                <a:lnTo>
                  <a:pt x="77" y="8"/>
                </a:lnTo>
                <a:lnTo>
                  <a:pt x="76" y="6"/>
                </a:lnTo>
                <a:lnTo>
                  <a:pt x="73" y="6"/>
                </a:lnTo>
                <a:lnTo>
                  <a:pt x="71" y="6"/>
                </a:lnTo>
                <a:lnTo>
                  <a:pt x="70" y="3"/>
                </a:lnTo>
                <a:lnTo>
                  <a:pt x="68" y="0"/>
                </a:lnTo>
                <a:lnTo>
                  <a:pt x="60" y="3"/>
                </a:lnTo>
                <a:lnTo>
                  <a:pt x="59" y="8"/>
                </a:lnTo>
                <a:lnTo>
                  <a:pt x="22" y="17"/>
                </a:lnTo>
                <a:lnTo>
                  <a:pt x="0" y="20"/>
                </a:lnTo>
                <a:lnTo>
                  <a:pt x="0" y="33"/>
                </a:lnTo>
                <a:lnTo>
                  <a:pt x="0" y="50"/>
                </a:lnTo>
                <a:lnTo>
                  <a:pt x="24" y="46"/>
                </a:lnTo>
                <a:lnTo>
                  <a:pt x="50" y="41"/>
                </a:lnTo>
                <a:lnTo>
                  <a:pt x="60" y="36"/>
                </a:lnTo>
                <a:lnTo>
                  <a:pt x="63" y="41"/>
                </a:lnTo>
                <a:lnTo>
                  <a:pt x="66" y="43"/>
                </a:lnTo>
                <a:lnTo>
                  <a:pt x="66" y="46"/>
                </a:lnTo>
                <a:lnTo>
                  <a:pt x="68" y="47"/>
                </a:lnTo>
                <a:lnTo>
                  <a:pt x="71" y="48"/>
                </a:lnTo>
                <a:lnTo>
                  <a:pt x="71" y="49"/>
                </a:lnTo>
                <a:lnTo>
                  <a:pt x="73" y="51"/>
                </a:lnTo>
                <a:lnTo>
                  <a:pt x="74" y="55"/>
                </a:lnTo>
                <a:lnTo>
                  <a:pt x="74" y="55"/>
                </a:lnTo>
                <a:lnTo>
                  <a:pt x="76" y="55"/>
                </a:lnTo>
                <a:lnTo>
                  <a:pt x="77" y="55"/>
                </a:lnTo>
                <a:lnTo>
                  <a:pt x="79" y="53"/>
                </a:lnTo>
                <a:lnTo>
                  <a:pt x="79" y="49"/>
                </a:lnTo>
                <a:lnTo>
                  <a:pt x="82" y="47"/>
                </a:lnTo>
                <a:lnTo>
                  <a:pt x="82" y="45"/>
                </a:lnTo>
                <a:lnTo>
                  <a:pt x="85" y="43"/>
                </a:lnTo>
                <a:lnTo>
                  <a:pt x="86" y="46"/>
                </a:lnTo>
                <a:lnTo>
                  <a:pt x="87" y="49"/>
                </a:lnTo>
                <a:lnTo>
                  <a:pt x="87" y="51"/>
                </a:lnTo>
                <a:lnTo>
                  <a:pt x="90" y="49"/>
                </a:lnTo>
                <a:lnTo>
                  <a:pt x="92" y="47"/>
                </a:lnTo>
                <a:lnTo>
                  <a:pt x="92" y="45"/>
                </a:lnTo>
                <a:lnTo>
                  <a:pt x="94" y="45"/>
                </a:lnTo>
                <a:lnTo>
                  <a:pt x="97" y="43"/>
                </a:lnTo>
                <a:lnTo>
                  <a:pt x="101" y="43"/>
                </a:lnTo>
                <a:lnTo>
                  <a:pt x="103" y="41"/>
                </a:lnTo>
                <a:lnTo>
                  <a:pt x="106" y="40"/>
                </a:lnTo>
                <a:lnTo>
                  <a:pt x="108" y="38"/>
                </a:lnTo>
                <a:lnTo>
                  <a:pt x="109" y="36"/>
                </a:lnTo>
                <a:lnTo>
                  <a:pt x="107" y="35"/>
                </a:ln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16" name="Freeform 29">
            <a:extLst>
              <a:ext uri="{FF2B5EF4-FFF2-40B4-BE49-F238E27FC236}">
                <a16:creationId xmlns:a16="http://schemas.microsoft.com/office/drawing/2014/main" id="{E65EE8BE-BA60-0846-B98F-BA81096D88FF}"/>
              </a:ext>
            </a:extLst>
          </p:cNvPr>
          <p:cNvSpPr>
            <a:spLocks/>
          </p:cNvSpPr>
          <p:nvPr/>
        </p:nvSpPr>
        <p:spPr bwMode="auto">
          <a:xfrm>
            <a:off x="10701476" y="2867369"/>
            <a:ext cx="38283" cy="27020"/>
          </a:xfrm>
          <a:custGeom>
            <a:avLst/>
            <a:gdLst>
              <a:gd name="T0" fmla="*/ 3 w 12"/>
              <a:gd name="T1" fmla="*/ 9 h 9"/>
              <a:gd name="T2" fmla="*/ 7 w 12"/>
              <a:gd name="T3" fmla="*/ 9 h 9"/>
              <a:gd name="T4" fmla="*/ 10 w 12"/>
              <a:gd name="T5" fmla="*/ 6 h 9"/>
              <a:gd name="T6" fmla="*/ 12 w 12"/>
              <a:gd name="T7" fmla="*/ 4 h 9"/>
              <a:gd name="T8" fmla="*/ 8 w 12"/>
              <a:gd name="T9" fmla="*/ 2 h 9"/>
              <a:gd name="T10" fmla="*/ 4 w 12"/>
              <a:gd name="T11" fmla="*/ 1 h 9"/>
              <a:gd name="T12" fmla="*/ 0 w 12"/>
              <a:gd name="T13" fmla="*/ 7 h 9"/>
              <a:gd name="T14" fmla="*/ 3 w 12"/>
              <a:gd name="T15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" h="9">
                <a:moveTo>
                  <a:pt x="3" y="9"/>
                </a:moveTo>
                <a:cubicBezTo>
                  <a:pt x="7" y="9"/>
                  <a:pt x="7" y="9"/>
                  <a:pt x="7" y="9"/>
                </a:cubicBezTo>
                <a:cubicBezTo>
                  <a:pt x="10" y="6"/>
                  <a:pt x="10" y="6"/>
                  <a:pt x="10" y="6"/>
                </a:cubicBezTo>
                <a:cubicBezTo>
                  <a:pt x="12" y="4"/>
                  <a:pt x="12" y="4"/>
                  <a:pt x="12" y="4"/>
                </a:cubicBezTo>
                <a:cubicBezTo>
                  <a:pt x="8" y="2"/>
                  <a:pt x="8" y="2"/>
                  <a:pt x="8" y="2"/>
                </a:cubicBezTo>
                <a:cubicBezTo>
                  <a:pt x="8" y="2"/>
                  <a:pt x="5" y="0"/>
                  <a:pt x="4" y="1"/>
                </a:cubicBezTo>
                <a:cubicBezTo>
                  <a:pt x="4" y="2"/>
                  <a:pt x="0" y="7"/>
                  <a:pt x="0" y="7"/>
                </a:cubicBezTo>
                <a:lnTo>
                  <a:pt x="3" y="9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17" name="Freeform 30">
            <a:extLst>
              <a:ext uri="{FF2B5EF4-FFF2-40B4-BE49-F238E27FC236}">
                <a16:creationId xmlns:a16="http://schemas.microsoft.com/office/drawing/2014/main" id="{951164B2-C911-CD48-A20D-1D0298406244}"/>
              </a:ext>
            </a:extLst>
          </p:cNvPr>
          <p:cNvSpPr>
            <a:spLocks/>
          </p:cNvSpPr>
          <p:nvPr/>
        </p:nvSpPr>
        <p:spPr bwMode="auto">
          <a:xfrm>
            <a:off x="10219117" y="3014043"/>
            <a:ext cx="160785" cy="362816"/>
          </a:xfrm>
          <a:custGeom>
            <a:avLst/>
            <a:gdLst>
              <a:gd name="T0" fmla="*/ 36 w 42"/>
              <a:gd name="T1" fmla="*/ 13 h 94"/>
              <a:gd name="T2" fmla="*/ 36 w 42"/>
              <a:gd name="T3" fmla="*/ 9 h 94"/>
              <a:gd name="T4" fmla="*/ 34 w 42"/>
              <a:gd name="T5" fmla="*/ 7 h 94"/>
              <a:gd name="T6" fmla="*/ 21 w 42"/>
              <a:gd name="T7" fmla="*/ 3 h 94"/>
              <a:gd name="T8" fmla="*/ 9 w 42"/>
              <a:gd name="T9" fmla="*/ 0 h 94"/>
              <a:gd name="T10" fmla="*/ 8 w 42"/>
              <a:gd name="T11" fmla="*/ 3 h 94"/>
              <a:gd name="T12" fmla="*/ 6 w 42"/>
              <a:gd name="T13" fmla="*/ 7 h 94"/>
              <a:gd name="T14" fmla="*/ 3 w 42"/>
              <a:gd name="T15" fmla="*/ 9 h 94"/>
              <a:gd name="T16" fmla="*/ 2 w 42"/>
              <a:gd name="T17" fmla="*/ 14 h 94"/>
              <a:gd name="T18" fmla="*/ 3 w 42"/>
              <a:gd name="T19" fmla="*/ 20 h 94"/>
              <a:gd name="T20" fmla="*/ 3 w 42"/>
              <a:gd name="T21" fmla="*/ 25 h 94"/>
              <a:gd name="T22" fmla="*/ 2 w 42"/>
              <a:gd name="T23" fmla="*/ 30 h 94"/>
              <a:gd name="T24" fmla="*/ 5 w 42"/>
              <a:gd name="T25" fmla="*/ 32 h 94"/>
              <a:gd name="T26" fmla="*/ 9 w 42"/>
              <a:gd name="T27" fmla="*/ 34 h 94"/>
              <a:gd name="T28" fmla="*/ 11 w 42"/>
              <a:gd name="T29" fmla="*/ 38 h 94"/>
              <a:gd name="T30" fmla="*/ 15 w 42"/>
              <a:gd name="T31" fmla="*/ 42 h 94"/>
              <a:gd name="T32" fmla="*/ 20 w 42"/>
              <a:gd name="T33" fmla="*/ 46 h 94"/>
              <a:gd name="T34" fmla="*/ 20 w 42"/>
              <a:gd name="T35" fmla="*/ 47 h 94"/>
              <a:gd name="T36" fmla="*/ 18 w 42"/>
              <a:gd name="T37" fmla="*/ 53 h 94"/>
              <a:gd name="T38" fmla="*/ 10 w 42"/>
              <a:gd name="T39" fmla="*/ 58 h 94"/>
              <a:gd name="T40" fmla="*/ 3 w 42"/>
              <a:gd name="T41" fmla="*/ 64 h 94"/>
              <a:gd name="T42" fmla="*/ 2 w 42"/>
              <a:gd name="T43" fmla="*/ 67 h 94"/>
              <a:gd name="T44" fmla="*/ 0 w 42"/>
              <a:gd name="T45" fmla="*/ 72 h 94"/>
              <a:gd name="T46" fmla="*/ 1 w 42"/>
              <a:gd name="T47" fmla="*/ 75 h 94"/>
              <a:gd name="T48" fmla="*/ 3 w 42"/>
              <a:gd name="T49" fmla="*/ 79 h 94"/>
              <a:gd name="T50" fmla="*/ 8 w 42"/>
              <a:gd name="T51" fmla="*/ 83 h 94"/>
              <a:gd name="T52" fmla="*/ 12 w 42"/>
              <a:gd name="T53" fmla="*/ 85 h 94"/>
              <a:gd name="T54" fmla="*/ 15 w 42"/>
              <a:gd name="T55" fmla="*/ 86 h 94"/>
              <a:gd name="T56" fmla="*/ 20 w 42"/>
              <a:gd name="T57" fmla="*/ 86 h 94"/>
              <a:gd name="T58" fmla="*/ 24 w 42"/>
              <a:gd name="T59" fmla="*/ 86 h 94"/>
              <a:gd name="T60" fmla="*/ 25 w 42"/>
              <a:gd name="T61" fmla="*/ 86 h 94"/>
              <a:gd name="T62" fmla="*/ 24 w 42"/>
              <a:gd name="T63" fmla="*/ 90 h 94"/>
              <a:gd name="T64" fmla="*/ 24 w 42"/>
              <a:gd name="T65" fmla="*/ 93 h 94"/>
              <a:gd name="T66" fmla="*/ 25 w 42"/>
              <a:gd name="T67" fmla="*/ 94 h 94"/>
              <a:gd name="T68" fmla="*/ 26 w 42"/>
              <a:gd name="T69" fmla="*/ 94 h 94"/>
              <a:gd name="T70" fmla="*/ 27 w 42"/>
              <a:gd name="T71" fmla="*/ 87 h 94"/>
              <a:gd name="T72" fmla="*/ 28 w 42"/>
              <a:gd name="T73" fmla="*/ 86 h 94"/>
              <a:gd name="T74" fmla="*/ 31 w 42"/>
              <a:gd name="T75" fmla="*/ 82 h 94"/>
              <a:gd name="T76" fmla="*/ 36 w 42"/>
              <a:gd name="T77" fmla="*/ 78 h 94"/>
              <a:gd name="T78" fmla="*/ 36 w 42"/>
              <a:gd name="T79" fmla="*/ 69 h 94"/>
              <a:gd name="T80" fmla="*/ 36 w 42"/>
              <a:gd name="T81" fmla="*/ 65 h 94"/>
              <a:gd name="T82" fmla="*/ 40 w 42"/>
              <a:gd name="T83" fmla="*/ 61 h 94"/>
              <a:gd name="T84" fmla="*/ 41 w 42"/>
              <a:gd name="T85" fmla="*/ 53 h 94"/>
              <a:gd name="T86" fmla="*/ 42 w 42"/>
              <a:gd name="T87" fmla="*/ 48 h 94"/>
              <a:gd name="T88" fmla="*/ 42 w 42"/>
              <a:gd name="T89" fmla="*/ 40 h 94"/>
              <a:gd name="T90" fmla="*/ 42 w 42"/>
              <a:gd name="T91" fmla="*/ 36 h 94"/>
              <a:gd name="T92" fmla="*/ 40 w 42"/>
              <a:gd name="T93" fmla="*/ 30 h 94"/>
              <a:gd name="T94" fmla="*/ 36 w 42"/>
              <a:gd name="T95" fmla="*/ 30 h 94"/>
              <a:gd name="T96" fmla="*/ 34 w 42"/>
              <a:gd name="T97" fmla="*/ 30 h 94"/>
              <a:gd name="T98" fmla="*/ 35 w 42"/>
              <a:gd name="T99" fmla="*/ 25 h 94"/>
              <a:gd name="T100" fmla="*/ 37 w 42"/>
              <a:gd name="T101" fmla="*/ 20 h 94"/>
              <a:gd name="T102" fmla="*/ 39 w 42"/>
              <a:gd name="T103" fmla="*/ 18 h 94"/>
              <a:gd name="T104" fmla="*/ 38 w 42"/>
              <a:gd name="T105" fmla="*/ 17 h 94"/>
              <a:gd name="T106" fmla="*/ 36 w 42"/>
              <a:gd name="T107" fmla="*/ 13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2" h="94">
                <a:moveTo>
                  <a:pt x="36" y="13"/>
                </a:moveTo>
                <a:lnTo>
                  <a:pt x="36" y="9"/>
                </a:lnTo>
                <a:lnTo>
                  <a:pt x="34" y="7"/>
                </a:lnTo>
                <a:lnTo>
                  <a:pt x="21" y="3"/>
                </a:lnTo>
                <a:lnTo>
                  <a:pt x="9" y="0"/>
                </a:lnTo>
                <a:lnTo>
                  <a:pt x="8" y="3"/>
                </a:lnTo>
                <a:lnTo>
                  <a:pt x="6" y="7"/>
                </a:lnTo>
                <a:lnTo>
                  <a:pt x="3" y="9"/>
                </a:lnTo>
                <a:lnTo>
                  <a:pt x="2" y="14"/>
                </a:lnTo>
                <a:lnTo>
                  <a:pt x="3" y="20"/>
                </a:lnTo>
                <a:lnTo>
                  <a:pt x="3" y="25"/>
                </a:lnTo>
                <a:lnTo>
                  <a:pt x="2" y="30"/>
                </a:lnTo>
                <a:lnTo>
                  <a:pt x="5" y="32"/>
                </a:lnTo>
                <a:lnTo>
                  <a:pt x="9" y="34"/>
                </a:lnTo>
                <a:lnTo>
                  <a:pt x="11" y="38"/>
                </a:lnTo>
                <a:lnTo>
                  <a:pt x="15" y="42"/>
                </a:lnTo>
                <a:lnTo>
                  <a:pt x="20" y="46"/>
                </a:lnTo>
                <a:lnTo>
                  <a:pt x="20" y="47"/>
                </a:lnTo>
                <a:lnTo>
                  <a:pt x="18" y="53"/>
                </a:lnTo>
                <a:lnTo>
                  <a:pt x="10" y="58"/>
                </a:lnTo>
                <a:lnTo>
                  <a:pt x="3" y="64"/>
                </a:lnTo>
                <a:lnTo>
                  <a:pt x="2" y="67"/>
                </a:lnTo>
                <a:lnTo>
                  <a:pt x="0" y="72"/>
                </a:lnTo>
                <a:lnTo>
                  <a:pt x="1" y="75"/>
                </a:lnTo>
                <a:lnTo>
                  <a:pt x="3" y="79"/>
                </a:lnTo>
                <a:lnTo>
                  <a:pt x="8" y="83"/>
                </a:lnTo>
                <a:lnTo>
                  <a:pt x="12" y="85"/>
                </a:lnTo>
                <a:lnTo>
                  <a:pt x="15" y="86"/>
                </a:lnTo>
                <a:lnTo>
                  <a:pt x="20" y="86"/>
                </a:lnTo>
                <a:lnTo>
                  <a:pt x="24" y="86"/>
                </a:lnTo>
                <a:lnTo>
                  <a:pt x="25" y="86"/>
                </a:lnTo>
                <a:lnTo>
                  <a:pt x="24" y="90"/>
                </a:lnTo>
                <a:lnTo>
                  <a:pt x="24" y="93"/>
                </a:lnTo>
                <a:lnTo>
                  <a:pt x="25" y="94"/>
                </a:lnTo>
                <a:lnTo>
                  <a:pt x="26" y="94"/>
                </a:lnTo>
                <a:lnTo>
                  <a:pt x="27" y="87"/>
                </a:lnTo>
                <a:lnTo>
                  <a:pt x="28" y="86"/>
                </a:lnTo>
                <a:lnTo>
                  <a:pt x="31" y="82"/>
                </a:lnTo>
                <a:lnTo>
                  <a:pt x="36" y="78"/>
                </a:lnTo>
                <a:lnTo>
                  <a:pt x="36" y="69"/>
                </a:lnTo>
                <a:lnTo>
                  <a:pt x="36" y="65"/>
                </a:lnTo>
                <a:lnTo>
                  <a:pt x="40" y="61"/>
                </a:lnTo>
                <a:lnTo>
                  <a:pt x="41" y="53"/>
                </a:lnTo>
                <a:lnTo>
                  <a:pt x="42" y="48"/>
                </a:lnTo>
                <a:lnTo>
                  <a:pt x="42" y="40"/>
                </a:lnTo>
                <a:lnTo>
                  <a:pt x="42" y="36"/>
                </a:lnTo>
                <a:lnTo>
                  <a:pt x="40" y="30"/>
                </a:lnTo>
                <a:lnTo>
                  <a:pt x="36" y="30"/>
                </a:lnTo>
                <a:lnTo>
                  <a:pt x="34" y="30"/>
                </a:lnTo>
                <a:lnTo>
                  <a:pt x="35" y="25"/>
                </a:lnTo>
                <a:lnTo>
                  <a:pt x="37" y="20"/>
                </a:lnTo>
                <a:lnTo>
                  <a:pt x="39" y="18"/>
                </a:lnTo>
                <a:lnTo>
                  <a:pt x="38" y="17"/>
                </a:lnTo>
                <a:lnTo>
                  <a:pt x="36" y="13"/>
                </a:ln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18" name="Freeform 31">
            <a:extLst>
              <a:ext uri="{FF2B5EF4-FFF2-40B4-BE49-F238E27FC236}">
                <a16:creationId xmlns:a16="http://schemas.microsoft.com/office/drawing/2014/main" id="{59ADEB5E-13C6-9749-B855-96BA97354CAB}"/>
              </a:ext>
            </a:extLst>
          </p:cNvPr>
          <p:cNvSpPr>
            <a:spLocks/>
          </p:cNvSpPr>
          <p:nvPr/>
        </p:nvSpPr>
        <p:spPr bwMode="auto">
          <a:xfrm>
            <a:off x="10188493" y="3264925"/>
            <a:ext cx="126331" cy="208427"/>
          </a:xfrm>
          <a:custGeom>
            <a:avLst/>
            <a:gdLst>
              <a:gd name="T0" fmla="*/ 9 w 33"/>
              <a:gd name="T1" fmla="*/ 10 h 54"/>
              <a:gd name="T2" fmla="*/ 8 w 33"/>
              <a:gd name="T3" fmla="*/ 7 h 54"/>
              <a:gd name="T4" fmla="*/ 10 w 33"/>
              <a:gd name="T5" fmla="*/ 2 h 54"/>
              <a:gd name="T6" fmla="*/ 11 w 33"/>
              <a:gd name="T7" fmla="*/ 1 h 54"/>
              <a:gd name="T8" fmla="*/ 9 w 33"/>
              <a:gd name="T9" fmla="*/ 0 h 54"/>
              <a:gd name="T10" fmla="*/ 6 w 33"/>
              <a:gd name="T11" fmla="*/ 0 h 54"/>
              <a:gd name="T12" fmla="*/ 5 w 33"/>
              <a:gd name="T13" fmla="*/ 0 h 54"/>
              <a:gd name="T14" fmla="*/ 2 w 33"/>
              <a:gd name="T15" fmla="*/ 2 h 54"/>
              <a:gd name="T16" fmla="*/ 0 w 33"/>
              <a:gd name="T17" fmla="*/ 5 h 54"/>
              <a:gd name="T18" fmla="*/ 12 w 33"/>
              <a:gd name="T19" fmla="*/ 54 h 54"/>
              <a:gd name="T20" fmla="*/ 33 w 33"/>
              <a:gd name="T21" fmla="*/ 51 h 54"/>
              <a:gd name="T22" fmla="*/ 32 w 33"/>
              <a:gd name="T23" fmla="*/ 43 h 54"/>
              <a:gd name="T24" fmla="*/ 29 w 33"/>
              <a:gd name="T25" fmla="*/ 40 h 54"/>
              <a:gd name="T26" fmla="*/ 28 w 33"/>
              <a:gd name="T27" fmla="*/ 38 h 54"/>
              <a:gd name="T28" fmla="*/ 26 w 33"/>
              <a:gd name="T29" fmla="*/ 37 h 54"/>
              <a:gd name="T30" fmla="*/ 23 w 33"/>
              <a:gd name="T31" fmla="*/ 34 h 54"/>
              <a:gd name="T32" fmla="*/ 20 w 33"/>
              <a:gd name="T33" fmla="*/ 32 h 54"/>
              <a:gd name="T34" fmla="*/ 18 w 33"/>
              <a:gd name="T35" fmla="*/ 28 h 54"/>
              <a:gd name="T36" fmla="*/ 16 w 33"/>
              <a:gd name="T37" fmla="*/ 24 h 54"/>
              <a:gd name="T38" fmla="*/ 14 w 33"/>
              <a:gd name="T39" fmla="*/ 20 h 54"/>
              <a:gd name="T40" fmla="*/ 16 w 33"/>
              <a:gd name="T41" fmla="*/ 17 h 54"/>
              <a:gd name="T42" fmla="*/ 11 w 33"/>
              <a:gd name="T43" fmla="*/ 14 h 54"/>
              <a:gd name="T44" fmla="*/ 9 w 33"/>
              <a:gd name="T45" fmla="*/ 1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3" h="54">
                <a:moveTo>
                  <a:pt x="9" y="10"/>
                </a:moveTo>
                <a:lnTo>
                  <a:pt x="8" y="7"/>
                </a:lnTo>
                <a:lnTo>
                  <a:pt x="10" y="2"/>
                </a:lnTo>
                <a:lnTo>
                  <a:pt x="11" y="1"/>
                </a:lnTo>
                <a:lnTo>
                  <a:pt x="9" y="0"/>
                </a:lnTo>
                <a:lnTo>
                  <a:pt x="6" y="0"/>
                </a:lnTo>
                <a:lnTo>
                  <a:pt x="5" y="0"/>
                </a:lnTo>
                <a:lnTo>
                  <a:pt x="2" y="2"/>
                </a:lnTo>
                <a:lnTo>
                  <a:pt x="0" y="5"/>
                </a:lnTo>
                <a:lnTo>
                  <a:pt x="12" y="54"/>
                </a:lnTo>
                <a:lnTo>
                  <a:pt x="33" y="51"/>
                </a:lnTo>
                <a:lnTo>
                  <a:pt x="32" y="43"/>
                </a:lnTo>
                <a:lnTo>
                  <a:pt x="29" y="40"/>
                </a:lnTo>
                <a:lnTo>
                  <a:pt x="28" y="38"/>
                </a:lnTo>
                <a:lnTo>
                  <a:pt x="26" y="37"/>
                </a:lnTo>
                <a:lnTo>
                  <a:pt x="23" y="34"/>
                </a:lnTo>
                <a:lnTo>
                  <a:pt x="20" y="32"/>
                </a:lnTo>
                <a:lnTo>
                  <a:pt x="18" y="28"/>
                </a:lnTo>
                <a:lnTo>
                  <a:pt x="16" y="24"/>
                </a:lnTo>
                <a:lnTo>
                  <a:pt x="14" y="20"/>
                </a:lnTo>
                <a:lnTo>
                  <a:pt x="16" y="17"/>
                </a:lnTo>
                <a:lnTo>
                  <a:pt x="11" y="14"/>
                </a:lnTo>
                <a:lnTo>
                  <a:pt x="9" y="10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19" name="Freeform 32">
            <a:extLst>
              <a:ext uri="{FF2B5EF4-FFF2-40B4-BE49-F238E27FC236}">
                <a16:creationId xmlns:a16="http://schemas.microsoft.com/office/drawing/2014/main" id="{7F3E1C68-ECBE-3D41-A6AA-6182981C16CE}"/>
              </a:ext>
            </a:extLst>
          </p:cNvPr>
          <p:cNvSpPr>
            <a:spLocks/>
          </p:cNvSpPr>
          <p:nvPr/>
        </p:nvSpPr>
        <p:spPr bwMode="auto">
          <a:xfrm>
            <a:off x="9575973" y="2917543"/>
            <a:ext cx="719711" cy="470891"/>
          </a:xfrm>
          <a:custGeom>
            <a:avLst/>
            <a:gdLst>
              <a:gd name="T0" fmla="*/ 165 w 188"/>
              <a:gd name="T1" fmla="*/ 90 h 122"/>
              <a:gd name="T2" fmla="*/ 166 w 188"/>
              <a:gd name="T3" fmla="*/ 90 h 122"/>
              <a:gd name="T4" fmla="*/ 169 w 188"/>
              <a:gd name="T5" fmla="*/ 90 h 122"/>
              <a:gd name="T6" fmla="*/ 171 w 188"/>
              <a:gd name="T7" fmla="*/ 91 h 122"/>
              <a:gd name="T8" fmla="*/ 171 w 188"/>
              <a:gd name="T9" fmla="*/ 89 h 122"/>
              <a:gd name="T10" fmla="*/ 178 w 188"/>
              <a:gd name="T11" fmla="*/ 83 h 122"/>
              <a:gd name="T12" fmla="*/ 186 w 188"/>
              <a:gd name="T13" fmla="*/ 78 h 122"/>
              <a:gd name="T14" fmla="*/ 188 w 188"/>
              <a:gd name="T15" fmla="*/ 72 h 122"/>
              <a:gd name="T16" fmla="*/ 188 w 188"/>
              <a:gd name="T17" fmla="*/ 71 h 122"/>
              <a:gd name="T18" fmla="*/ 183 w 188"/>
              <a:gd name="T19" fmla="*/ 67 h 122"/>
              <a:gd name="T20" fmla="*/ 179 w 188"/>
              <a:gd name="T21" fmla="*/ 63 h 122"/>
              <a:gd name="T22" fmla="*/ 177 w 188"/>
              <a:gd name="T23" fmla="*/ 59 h 122"/>
              <a:gd name="T24" fmla="*/ 173 w 188"/>
              <a:gd name="T25" fmla="*/ 57 h 122"/>
              <a:gd name="T26" fmla="*/ 170 w 188"/>
              <a:gd name="T27" fmla="*/ 55 h 122"/>
              <a:gd name="T28" fmla="*/ 171 w 188"/>
              <a:gd name="T29" fmla="*/ 50 h 122"/>
              <a:gd name="T30" fmla="*/ 171 w 188"/>
              <a:gd name="T31" fmla="*/ 45 h 122"/>
              <a:gd name="T32" fmla="*/ 170 w 188"/>
              <a:gd name="T33" fmla="*/ 39 h 122"/>
              <a:gd name="T34" fmla="*/ 171 w 188"/>
              <a:gd name="T35" fmla="*/ 34 h 122"/>
              <a:gd name="T36" fmla="*/ 174 w 188"/>
              <a:gd name="T37" fmla="*/ 32 h 122"/>
              <a:gd name="T38" fmla="*/ 176 w 188"/>
              <a:gd name="T39" fmla="*/ 28 h 122"/>
              <a:gd name="T40" fmla="*/ 177 w 188"/>
              <a:gd name="T41" fmla="*/ 25 h 122"/>
              <a:gd name="T42" fmla="*/ 179 w 188"/>
              <a:gd name="T43" fmla="*/ 20 h 122"/>
              <a:gd name="T44" fmla="*/ 176 w 188"/>
              <a:gd name="T45" fmla="*/ 18 h 122"/>
              <a:gd name="T46" fmla="*/ 173 w 188"/>
              <a:gd name="T47" fmla="*/ 18 h 122"/>
              <a:gd name="T48" fmla="*/ 170 w 188"/>
              <a:gd name="T49" fmla="*/ 17 h 122"/>
              <a:gd name="T50" fmla="*/ 166 w 188"/>
              <a:gd name="T51" fmla="*/ 10 h 122"/>
              <a:gd name="T52" fmla="*/ 162 w 188"/>
              <a:gd name="T53" fmla="*/ 5 h 122"/>
              <a:gd name="T54" fmla="*/ 154 w 188"/>
              <a:gd name="T55" fmla="*/ 0 h 122"/>
              <a:gd name="T56" fmla="*/ 24 w 188"/>
              <a:gd name="T57" fmla="*/ 23 h 122"/>
              <a:gd name="T58" fmla="*/ 22 w 188"/>
              <a:gd name="T59" fmla="*/ 13 h 122"/>
              <a:gd name="T60" fmla="*/ 16 w 188"/>
              <a:gd name="T61" fmla="*/ 17 h 122"/>
              <a:gd name="T62" fmla="*/ 11 w 188"/>
              <a:gd name="T63" fmla="*/ 21 h 122"/>
              <a:gd name="T64" fmla="*/ 6 w 188"/>
              <a:gd name="T65" fmla="*/ 24 h 122"/>
              <a:gd name="T66" fmla="*/ 0 w 188"/>
              <a:gd name="T67" fmla="*/ 28 h 122"/>
              <a:gd name="T68" fmla="*/ 16 w 188"/>
              <a:gd name="T69" fmla="*/ 122 h 122"/>
              <a:gd name="T70" fmla="*/ 160 w 188"/>
              <a:gd name="T71" fmla="*/ 95 h 122"/>
              <a:gd name="T72" fmla="*/ 162 w 188"/>
              <a:gd name="T73" fmla="*/ 92 h 122"/>
              <a:gd name="T74" fmla="*/ 165 w 188"/>
              <a:gd name="T75" fmla="*/ 9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8" h="122">
                <a:moveTo>
                  <a:pt x="165" y="90"/>
                </a:moveTo>
                <a:lnTo>
                  <a:pt x="166" y="90"/>
                </a:lnTo>
                <a:lnTo>
                  <a:pt x="169" y="90"/>
                </a:lnTo>
                <a:lnTo>
                  <a:pt x="171" y="91"/>
                </a:lnTo>
                <a:lnTo>
                  <a:pt x="171" y="89"/>
                </a:lnTo>
                <a:lnTo>
                  <a:pt x="178" y="83"/>
                </a:lnTo>
                <a:lnTo>
                  <a:pt x="186" y="78"/>
                </a:lnTo>
                <a:lnTo>
                  <a:pt x="188" y="72"/>
                </a:lnTo>
                <a:lnTo>
                  <a:pt x="188" y="71"/>
                </a:lnTo>
                <a:lnTo>
                  <a:pt x="183" y="67"/>
                </a:lnTo>
                <a:lnTo>
                  <a:pt x="179" y="63"/>
                </a:lnTo>
                <a:lnTo>
                  <a:pt x="177" y="59"/>
                </a:lnTo>
                <a:lnTo>
                  <a:pt x="173" y="57"/>
                </a:lnTo>
                <a:lnTo>
                  <a:pt x="170" y="55"/>
                </a:lnTo>
                <a:lnTo>
                  <a:pt x="171" y="50"/>
                </a:lnTo>
                <a:lnTo>
                  <a:pt x="171" y="45"/>
                </a:lnTo>
                <a:lnTo>
                  <a:pt x="170" y="39"/>
                </a:lnTo>
                <a:lnTo>
                  <a:pt x="171" y="34"/>
                </a:lnTo>
                <a:lnTo>
                  <a:pt x="174" y="32"/>
                </a:lnTo>
                <a:lnTo>
                  <a:pt x="176" y="28"/>
                </a:lnTo>
                <a:lnTo>
                  <a:pt x="177" y="25"/>
                </a:lnTo>
                <a:lnTo>
                  <a:pt x="179" y="20"/>
                </a:lnTo>
                <a:lnTo>
                  <a:pt x="176" y="18"/>
                </a:lnTo>
                <a:lnTo>
                  <a:pt x="173" y="18"/>
                </a:lnTo>
                <a:lnTo>
                  <a:pt x="170" y="17"/>
                </a:lnTo>
                <a:lnTo>
                  <a:pt x="166" y="10"/>
                </a:lnTo>
                <a:lnTo>
                  <a:pt x="162" y="5"/>
                </a:lnTo>
                <a:lnTo>
                  <a:pt x="154" y="0"/>
                </a:lnTo>
                <a:lnTo>
                  <a:pt x="24" y="23"/>
                </a:lnTo>
                <a:lnTo>
                  <a:pt x="22" y="13"/>
                </a:lnTo>
                <a:lnTo>
                  <a:pt x="16" y="17"/>
                </a:lnTo>
                <a:lnTo>
                  <a:pt x="11" y="21"/>
                </a:lnTo>
                <a:lnTo>
                  <a:pt x="6" y="24"/>
                </a:lnTo>
                <a:lnTo>
                  <a:pt x="0" y="28"/>
                </a:lnTo>
                <a:lnTo>
                  <a:pt x="16" y="122"/>
                </a:lnTo>
                <a:lnTo>
                  <a:pt x="160" y="95"/>
                </a:lnTo>
                <a:lnTo>
                  <a:pt x="162" y="92"/>
                </a:lnTo>
                <a:lnTo>
                  <a:pt x="165" y="90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  <a:effectLst/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20" name="Freeform 33">
            <a:extLst>
              <a:ext uri="{FF2B5EF4-FFF2-40B4-BE49-F238E27FC236}">
                <a16:creationId xmlns:a16="http://schemas.microsoft.com/office/drawing/2014/main" id="{FA6EB6A2-B668-8344-A779-7C8D19E433BC}"/>
              </a:ext>
            </a:extLst>
          </p:cNvPr>
          <p:cNvSpPr>
            <a:spLocks/>
          </p:cNvSpPr>
          <p:nvPr/>
        </p:nvSpPr>
        <p:spPr bwMode="auto">
          <a:xfrm>
            <a:off x="8902200" y="4804969"/>
            <a:ext cx="1114019" cy="880025"/>
          </a:xfrm>
          <a:custGeom>
            <a:avLst/>
            <a:gdLst>
              <a:gd name="T0" fmla="*/ 200 w 291"/>
              <a:gd name="T1" fmla="*/ 0 h 228"/>
              <a:gd name="T2" fmla="*/ 211 w 291"/>
              <a:gd name="T3" fmla="*/ 10 h 228"/>
              <a:gd name="T4" fmla="*/ 223 w 291"/>
              <a:gd name="T5" fmla="*/ 30 h 228"/>
              <a:gd name="T6" fmla="*/ 241 w 291"/>
              <a:gd name="T7" fmla="*/ 62 h 228"/>
              <a:gd name="T8" fmla="*/ 259 w 291"/>
              <a:gd name="T9" fmla="*/ 84 h 228"/>
              <a:gd name="T10" fmla="*/ 256 w 291"/>
              <a:gd name="T11" fmla="*/ 86 h 228"/>
              <a:gd name="T12" fmla="*/ 268 w 291"/>
              <a:gd name="T13" fmla="*/ 116 h 228"/>
              <a:gd name="T14" fmla="*/ 286 w 291"/>
              <a:gd name="T15" fmla="*/ 144 h 228"/>
              <a:gd name="T16" fmla="*/ 291 w 291"/>
              <a:gd name="T17" fmla="*/ 176 h 228"/>
              <a:gd name="T18" fmla="*/ 288 w 291"/>
              <a:gd name="T19" fmla="*/ 196 h 228"/>
              <a:gd name="T20" fmla="*/ 287 w 291"/>
              <a:gd name="T21" fmla="*/ 211 h 228"/>
              <a:gd name="T22" fmla="*/ 280 w 291"/>
              <a:gd name="T23" fmla="*/ 227 h 228"/>
              <a:gd name="T24" fmla="*/ 281 w 291"/>
              <a:gd name="T25" fmla="*/ 222 h 228"/>
              <a:gd name="T26" fmla="*/ 274 w 291"/>
              <a:gd name="T27" fmla="*/ 221 h 228"/>
              <a:gd name="T28" fmla="*/ 264 w 291"/>
              <a:gd name="T29" fmla="*/ 222 h 228"/>
              <a:gd name="T30" fmla="*/ 255 w 291"/>
              <a:gd name="T31" fmla="*/ 222 h 228"/>
              <a:gd name="T32" fmla="*/ 255 w 291"/>
              <a:gd name="T33" fmla="*/ 217 h 228"/>
              <a:gd name="T34" fmla="*/ 263 w 291"/>
              <a:gd name="T35" fmla="*/ 216 h 228"/>
              <a:gd name="T36" fmla="*/ 253 w 291"/>
              <a:gd name="T37" fmla="*/ 212 h 228"/>
              <a:gd name="T38" fmla="*/ 245 w 291"/>
              <a:gd name="T39" fmla="*/ 200 h 228"/>
              <a:gd name="T40" fmla="*/ 233 w 291"/>
              <a:gd name="T41" fmla="*/ 193 h 228"/>
              <a:gd name="T42" fmla="*/ 223 w 291"/>
              <a:gd name="T43" fmla="*/ 177 h 228"/>
              <a:gd name="T44" fmla="*/ 216 w 291"/>
              <a:gd name="T45" fmla="*/ 169 h 228"/>
              <a:gd name="T46" fmla="*/ 215 w 291"/>
              <a:gd name="T47" fmla="*/ 161 h 228"/>
              <a:gd name="T48" fmla="*/ 209 w 291"/>
              <a:gd name="T49" fmla="*/ 158 h 228"/>
              <a:gd name="T50" fmla="*/ 205 w 291"/>
              <a:gd name="T51" fmla="*/ 161 h 228"/>
              <a:gd name="T52" fmla="*/ 194 w 291"/>
              <a:gd name="T53" fmla="*/ 147 h 228"/>
              <a:gd name="T54" fmla="*/ 192 w 291"/>
              <a:gd name="T55" fmla="*/ 140 h 228"/>
              <a:gd name="T56" fmla="*/ 194 w 291"/>
              <a:gd name="T57" fmla="*/ 130 h 228"/>
              <a:gd name="T58" fmla="*/ 194 w 291"/>
              <a:gd name="T59" fmla="*/ 121 h 228"/>
              <a:gd name="T60" fmla="*/ 191 w 291"/>
              <a:gd name="T61" fmla="*/ 122 h 228"/>
              <a:gd name="T62" fmla="*/ 187 w 291"/>
              <a:gd name="T63" fmla="*/ 119 h 228"/>
              <a:gd name="T64" fmla="*/ 189 w 291"/>
              <a:gd name="T65" fmla="*/ 127 h 228"/>
              <a:gd name="T66" fmla="*/ 186 w 291"/>
              <a:gd name="T67" fmla="*/ 129 h 228"/>
              <a:gd name="T68" fmla="*/ 180 w 291"/>
              <a:gd name="T69" fmla="*/ 120 h 228"/>
              <a:gd name="T70" fmla="*/ 182 w 291"/>
              <a:gd name="T71" fmla="*/ 106 h 228"/>
              <a:gd name="T72" fmla="*/ 182 w 291"/>
              <a:gd name="T73" fmla="*/ 86 h 228"/>
              <a:gd name="T74" fmla="*/ 174 w 291"/>
              <a:gd name="T75" fmla="*/ 72 h 228"/>
              <a:gd name="T76" fmla="*/ 163 w 291"/>
              <a:gd name="T77" fmla="*/ 67 h 228"/>
              <a:gd name="T78" fmla="*/ 152 w 291"/>
              <a:gd name="T79" fmla="*/ 60 h 228"/>
              <a:gd name="T80" fmla="*/ 143 w 291"/>
              <a:gd name="T81" fmla="*/ 48 h 228"/>
              <a:gd name="T82" fmla="*/ 130 w 291"/>
              <a:gd name="T83" fmla="*/ 39 h 228"/>
              <a:gd name="T84" fmla="*/ 117 w 291"/>
              <a:gd name="T85" fmla="*/ 39 h 228"/>
              <a:gd name="T86" fmla="*/ 116 w 291"/>
              <a:gd name="T87" fmla="*/ 47 h 228"/>
              <a:gd name="T88" fmla="*/ 107 w 291"/>
              <a:gd name="T89" fmla="*/ 49 h 228"/>
              <a:gd name="T90" fmla="*/ 83 w 291"/>
              <a:gd name="T91" fmla="*/ 59 h 228"/>
              <a:gd name="T92" fmla="*/ 77 w 291"/>
              <a:gd name="T93" fmla="*/ 49 h 228"/>
              <a:gd name="T94" fmla="*/ 77 w 291"/>
              <a:gd name="T95" fmla="*/ 43 h 228"/>
              <a:gd name="T96" fmla="*/ 72 w 291"/>
              <a:gd name="T97" fmla="*/ 39 h 228"/>
              <a:gd name="T98" fmla="*/ 72 w 291"/>
              <a:gd name="T99" fmla="*/ 35 h 228"/>
              <a:gd name="T100" fmla="*/ 69 w 291"/>
              <a:gd name="T101" fmla="*/ 38 h 228"/>
              <a:gd name="T102" fmla="*/ 64 w 291"/>
              <a:gd name="T103" fmla="*/ 39 h 228"/>
              <a:gd name="T104" fmla="*/ 65 w 291"/>
              <a:gd name="T105" fmla="*/ 43 h 228"/>
              <a:gd name="T106" fmla="*/ 53 w 291"/>
              <a:gd name="T107" fmla="*/ 37 h 228"/>
              <a:gd name="T108" fmla="*/ 39 w 291"/>
              <a:gd name="T109" fmla="*/ 33 h 228"/>
              <a:gd name="T110" fmla="*/ 19 w 291"/>
              <a:gd name="T111" fmla="*/ 35 h 228"/>
              <a:gd name="T112" fmla="*/ 7 w 291"/>
              <a:gd name="T113" fmla="*/ 32 h 228"/>
              <a:gd name="T114" fmla="*/ 0 w 291"/>
              <a:gd name="T115" fmla="*/ 20 h 228"/>
              <a:gd name="T116" fmla="*/ 10 w 291"/>
              <a:gd name="T117" fmla="*/ 14 h 228"/>
              <a:gd name="T118" fmla="*/ 98 w 291"/>
              <a:gd name="T119" fmla="*/ 16 h 228"/>
              <a:gd name="T120" fmla="*/ 197 w 291"/>
              <a:gd name="T121" fmla="*/ 1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91" h="228">
                <a:moveTo>
                  <a:pt x="194" y="0"/>
                </a:moveTo>
                <a:lnTo>
                  <a:pt x="194" y="0"/>
                </a:lnTo>
                <a:lnTo>
                  <a:pt x="200" y="0"/>
                </a:lnTo>
                <a:lnTo>
                  <a:pt x="209" y="2"/>
                </a:lnTo>
                <a:lnTo>
                  <a:pt x="210" y="7"/>
                </a:lnTo>
                <a:lnTo>
                  <a:pt x="211" y="10"/>
                </a:lnTo>
                <a:lnTo>
                  <a:pt x="215" y="12"/>
                </a:lnTo>
                <a:lnTo>
                  <a:pt x="218" y="17"/>
                </a:lnTo>
                <a:lnTo>
                  <a:pt x="223" y="30"/>
                </a:lnTo>
                <a:lnTo>
                  <a:pt x="229" y="40"/>
                </a:lnTo>
                <a:lnTo>
                  <a:pt x="237" y="55"/>
                </a:lnTo>
                <a:lnTo>
                  <a:pt x="241" y="62"/>
                </a:lnTo>
                <a:lnTo>
                  <a:pt x="251" y="77"/>
                </a:lnTo>
                <a:lnTo>
                  <a:pt x="256" y="81"/>
                </a:lnTo>
                <a:lnTo>
                  <a:pt x="259" y="84"/>
                </a:lnTo>
                <a:lnTo>
                  <a:pt x="259" y="87"/>
                </a:lnTo>
                <a:lnTo>
                  <a:pt x="259" y="96"/>
                </a:lnTo>
                <a:lnTo>
                  <a:pt x="256" y="86"/>
                </a:lnTo>
                <a:lnTo>
                  <a:pt x="255" y="96"/>
                </a:lnTo>
                <a:lnTo>
                  <a:pt x="261" y="106"/>
                </a:lnTo>
                <a:lnTo>
                  <a:pt x="268" y="116"/>
                </a:lnTo>
                <a:lnTo>
                  <a:pt x="275" y="129"/>
                </a:lnTo>
                <a:lnTo>
                  <a:pt x="280" y="137"/>
                </a:lnTo>
                <a:lnTo>
                  <a:pt x="286" y="144"/>
                </a:lnTo>
                <a:lnTo>
                  <a:pt x="289" y="153"/>
                </a:lnTo>
                <a:lnTo>
                  <a:pt x="291" y="168"/>
                </a:lnTo>
                <a:lnTo>
                  <a:pt x="291" y="176"/>
                </a:lnTo>
                <a:lnTo>
                  <a:pt x="291" y="185"/>
                </a:lnTo>
                <a:lnTo>
                  <a:pt x="291" y="193"/>
                </a:lnTo>
                <a:lnTo>
                  <a:pt x="288" y="196"/>
                </a:lnTo>
                <a:lnTo>
                  <a:pt x="286" y="200"/>
                </a:lnTo>
                <a:lnTo>
                  <a:pt x="286" y="205"/>
                </a:lnTo>
                <a:lnTo>
                  <a:pt x="287" y="211"/>
                </a:lnTo>
                <a:lnTo>
                  <a:pt x="286" y="218"/>
                </a:lnTo>
                <a:lnTo>
                  <a:pt x="283" y="225"/>
                </a:lnTo>
                <a:lnTo>
                  <a:pt x="280" y="227"/>
                </a:lnTo>
                <a:lnTo>
                  <a:pt x="277" y="228"/>
                </a:lnTo>
                <a:lnTo>
                  <a:pt x="279" y="224"/>
                </a:lnTo>
                <a:lnTo>
                  <a:pt x="281" y="222"/>
                </a:lnTo>
                <a:lnTo>
                  <a:pt x="281" y="217"/>
                </a:lnTo>
                <a:lnTo>
                  <a:pt x="280" y="217"/>
                </a:lnTo>
                <a:lnTo>
                  <a:pt x="274" y="221"/>
                </a:lnTo>
                <a:lnTo>
                  <a:pt x="270" y="222"/>
                </a:lnTo>
                <a:lnTo>
                  <a:pt x="267" y="221"/>
                </a:lnTo>
                <a:lnTo>
                  <a:pt x="264" y="222"/>
                </a:lnTo>
                <a:lnTo>
                  <a:pt x="261" y="224"/>
                </a:lnTo>
                <a:lnTo>
                  <a:pt x="259" y="223"/>
                </a:lnTo>
                <a:lnTo>
                  <a:pt x="255" y="222"/>
                </a:lnTo>
                <a:lnTo>
                  <a:pt x="253" y="219"/>
                </a:lnTo>
                <a:lnTo>
                  <a:pt x="254" y="217"/>
                </a:lnTo>
                <a:lnTo>
                  <a:pt x="255" y="217"/>
                </a:lnTo>
                <a:lnTo>
                  <a:pt x="262" y="218"/>
                </a:lnTo>
                <a:lnTo>
                  <a:pt x="264" y="217"/>
                </a:lnTo>
                <a:lnTo>
                  <a:pt x="263" y="216"/>
                </a:lnTo>
                <a:lnTo>
                  <a:pt x="260" y="214"/>
                </a:lnTo>
                <a:lnTo>
                  <a:pt x="256" y="215"/>
                </a:lnTo>
                <a:lnTo>
                  <a:pt x="253" y="212"/>
                </a:lnTo>
                <a:lnTo>
                  <a:pt x="250" y="207"/>
                </a:lnTo>
                <a:lnTo>
                  <a:pt x="246" y="203"/>
                </a:lnTo>
                <a:lnTo>
                  <a:pt x="245" y="200"/>
                </a:lnTo>
                <a:lnTo>
                  <a:pt x="242" y="196"/>
                </a:lnTo>
                <a:lnTo>
                  <a:pt x="237" y="195"/>
                </a:lnTo>
                <a:lnTo>
                  <a:pt x="233" y="193"/>
                </a:lnTo>
                <a:lnTo>
                  <a:pt x="229" y="192"/>
                </a:lnTo>
                <a:lnTo>
                  <a:pt x="225" y="181"/>
                </a:lnTo>
                <a:lnTo>
                  <a:pt x="223" y="177"/>
                </a:lnTo>
                <a:lnTo>
                  <a:pt x="220" y="174"/>
                </a:lnTo>
                <a:lnTo>
                  <a:pt x="219" y="172"/>
                </a:lnTo>
                <a:lnTo>
                  <a:pt x="216" y="169"/>
                </a:lnTo>
                <a:lnTo>
                  <a:pt x="213" y="167"/>
                </a:lnTo>
                <a:lnTo>
                  <a:pt x="214" y="163"/>
                </a:lnTo>
                <a:lnTo>
                  <a:pt x="215" y="161"/>
                </a:lnTo>
                <a:lnTo>
                  <a:pt x="212" y="155"/>
                </a:lnTo>
                <a:lnTo>
                  <a:pt x="209" y="156"/>
                </a:lnTo>
                <a:lnTo>
                  <a:pt x="209" y="158"/>
                </a:lnTo>
                <a:lnTo>
                  <a:pt x="209" y="163"/>
                </a:lnTo>
                <a:lnTo>
                  <a:pt x="207" y="163"/>
                </a:lnTo>
                <a:lnTo>
                  <a:pt x="205" y="161"/>
                </a:lnTo>
                <a:lnTo>
                  <a:pt x="202" y="158"/>
                </a:lnTo>
                <a:lnTo>
                  <a:pt x="197" y="150"/>
                </a:lnTo>
                <a:lnTo>
                  <a:pt x="194" y="147"/>
                </a:lnTo>
                <a:lnTo>
                  <a:pt x="193" y="146"/>
                </a:lnTo>
                <a:lnTo>
                  <a:pt x="194" y="144"/>
                </a:lnTo>
                <a:lnTo>
                  <a:pt x="192" y="140"/>
                </a:lnTo>
                <a:lnTo>
                  <a:pt x="189" y="139"/>
                </a:lnTo>
                <a:lnTo>
                  <a:pt x="192" y="133"/>
                </a:lnTo>
                <a:lnTo>
                  <a:pt x="194" y="130"/>
                </a:lnTo>
                <a:lnTo>
                  <a:pt x="195" y="127"/>
                </a:lnTo>
                <a:lnTo>
                  <a:pt x="196" y="124"/>
                </a:lnTo>
                <a:lnTo>
                  <a:pt x="194" y="121"/>
                </a:lnTo>
                <a:lnTo>
                  <a:pt x="193" y="125"/>
                </a:lnTo>
                <a:lnTo>
                  <a:pt x="191" y="124"/>
                </a:lnTo>
                <a:lnTo>
                  <a:pt x="191" y="122"/>
                </a:lnTo>
                <a:lnTo>
                  <a:pt x="188" y="118"/>
                </a:lnTo>
                <a:lnTo>
                  <a:pt x="187" y="118"/>
                </a:lnTo>
                <a:lnTo>
                  <a:pt x="187" y="119"/>
                </a:lnTo>
                <a:lnTo>
                  <a:pt x="188" y="121"/>
                </a:lnTo>
                <a:lnTo>
                  <a:pt x="189" y="124"/>
                </a:lnTo>
                <a:lnTo>
                  <a:pt x="189" y="127"/>
                </a:lnTo>
                <a:lnTo>
                  <a:pt x="189" y="128"/>
                </a:lnTo>
                <a:lnTo>
                  <a:pt x="187" y="130"/>
                </a:lnTo>
                <a:lnTo>
                  <a:pt x="186" y="129"/>
                </a:lnTo>
                <a:lnTo>
                  <a:pt x="184" y="127"/>
                </a:lnTo>
                <a:lnTo>
                  <a:pt x="181" y="122"/>
                </a:lnTo>
                <a:lnTo>
                  <a:pt x="180" y="120"/>
                </a:lnTo>
                <a:lnTo>
                  <a:pt x="180" y="116"/>
                </a:lnTo>
                <a:lnTo>
                  <a:pt x="180" y="110"/>
                </a:lnTo>
                <a:lnTo>
                  <a:pt x="182" y="106"/>
                </a:lnTo>
                <a:lnTo>
                  <a:pt x="183" y="98"/>
                </a:lnTo>
                <a:lnTo>
                  <a:pt x="183" y="93"/>
                </a:lnTo>
                <a:lnTo>
                  <a:pt x="182" y="86"/>
                </a:lnTo>
                <a:lnTo>
                  <a:pt x="180" y="79"/>
                </a:lnTo>
                <a:lnTo>
                  <a:pt x="177" y="77"/>
                </a:lnTo>
                <a:lnTo>
                  <a:pt x="174" y="72"/>
                </a:lnTo>
                <a:lnTo>
                  <a:pt x="168" y="71"/>
                </a:lnTo>
                <a:lnTo>
                  <a:pt x="165" y="71"/>
                </a:lnTo>
                <a:lnTo>
                  <a:pt x="163" y="67"/>
                </a:lnTo>
                <a:lnTo>
                  <a:pt x="160" y="66"/>
                </a:lnTo>
                <a:lnTo>
                  <a:pt x="156" y="61"/>
                </a:lnTo>
                <a:lnTo>
                  <a:pt x="152" y="60"/>
                </a:lnTo>
                <a:lnTo>
                  <a:pt x="151" y="55"/>
                </a:lnTo>
                <a:lnTo>
                  <a:pt x="149" y="53"/>
                </a:lnTo>
                <a:lnTo>
                  <a:pt x="143" y="48"/>
                </a:lnTo>
                <a:lnTo>
                  <a:pt x="138" y="44"/>
                </a:lnTo>
                <a:lnTo>
                  <a:pt x="134" y="42"/>
                </a:lnTo>
                <a:lnTo>
                  <a:pt x="130" y="39"/>
                </a:lnTo>
                <a:lnTo>
                  <a:pt x="127" y="38"/>
                </a:lnTo>
                <a:lnTo>
                  <a:pt x="122" y="38"/>
                </a:lnTo>
                <a:lnTo>
                  <a:pt x="117" y="39"/>
                </a:lnTo>
                <a:lnTo>
                  <a:pt x="116" y="42"/>
                </a:lnTo>
                <a:lnTo>
                  <a:pt x="117" y="45"/>
                </a:lnTo>
                <a:lnTo>
                  <a:pt x="116" y="47"/>
                </a:lnTo>
                <a:lnTo>
                  <a:pt x="114" y="47"/>
                </a:lnTo>
                <a:lnTo>
                  <a:pt x="112" y="45"/>
                </a:lnTo>
                <a:lnTo>
                  <a:pt x="107" y="49"/>
                </a:lnTo>
                <a:lnTo>
                  <a:pt x="101" y="54"/>
                </a:lnTo>
                <a:lnTo>
                  <a:pt x="94" y="56"/>
                </a:lnTo>
                <a:lnTo>
                  <a:pt x="83" y="59"/>
                </a:lnTo>
                <a:lnTo>
                  <a:pt x="83" y="53"/>
                </a:lnTo>
                <a:lnTo>
                  <a:pt x="80" y="50"/>
                </a:lnTo>
                <a:lnTo>
                  <a:pt x="77" y="49"/>
                </a:lnTo>
                <a:lnTo>
                  <a:pt x="72" y="46"/>
                </a:lnTo>
                <a:lnTo>
                  <a:pt x="76" y="44"/>
                </a:lnTo>
                <a:lnTo>
                  <a:pt x="77" y="43"/>
                </a:lnTo>
                <a:lnTo>
                  <a:pt x="70" y="42"/>
                </a:lnTo>
                <a:lnTo>
                  <a:pt x="70" y="39"/>
                </a:lnTo>
                <a:lnTo>
                  <a:pt x="72" y="39"/>
                </a:lnTo>
                <a:lnTo>
                  <a:pt x="73" y="37"/>
                </a:lnTo>
                <a:lnTo>
                  <a:pt x="73" y="35"/>
                </a:lnTo>
                <a:lnTo>
                  <a:pt x="72" y="35"/>
                </a:lnTo>
                <a:lnTo>
                  <a:pt x="70" y="36"/>
                </a:lnTo>
                <a:lnTo>
                  <a:pt x="70" y="37"/>
                </a:lnTo>
                <a:lnTo>
                  <a:pt x="69" y="38"/>
                </a:lnTo>
                <a:lnTo>
                  <a:pt x="67" y="36"/>
                </a:lnTo>
                <a:lnTo>
                  <a:pt x="62" y="36"/>
                </a:lnTo>
                <a:lnTo>
                  <a:pt x="64" y="39"/>
                </a:lnTo>
                <a:lnTo>
                  <a:pt x="65" y="39"/>
                </a:lnTo>
                <a:lnTo>
                  <a:pt x="66" y="43"/>
                </a:lnTo>
                <a:lnTo>
                  <a:pt x="65" y="43"/>
                </a:lnTo>
                <a:lnTo>
                  <a:pt x="61" y="41"/>
                </a:lnTo>
                <a:lnTo>
                  <a:pt x="57" y="38"/>
                </a:lnTo>
                <a:lnTo>
                  <a:pt x="53" y="37"/>
                </a:lnTo>
                <a:lnTo>
                  <a:pt x="44" y="37"/>
                </a:lnTo>
                <a:lnTo>
                  <a:pt x="41" y="35"/>
                </a:lnTo>
                <a:lnTo>
                  <a:pt x="39" y="33"/>
                </a:lnTo>
                <a:lnTo>
                  <a:pt x="36" y="33"/>
                </a:lnTo>
                <a:lnTo>
                  <a:pt x="26" y="35"/>
                </a:lnTo>
                <a:lnTo>
                  <a:pt x="19" y="35"/>
                </a:lnTo>
                <a:lnTo>
                  <a:pt x="14" y="38"/>
                </a:lnTo>
                <a:lnTo>
                  <a:pt x="11" y="39"/>
                </a:lnTo>
                <a:lnTo>
                  <a:pt x="7" y="32"/>
                </a:lnTo>
                <a:lnTo>
                  <a:pt x="6" y="27"/>
                </a:lnTo>
                <a:lnTo>
                  <a:pt x="2" y="22"/>
                </a:lnTo>
                <a:lnTo>
                  <a:pt x="0" y="20"/>
                </a:lnTo>
                <a:lnTo>
                  <a:pt x="0" y="17"/>
                </a:lnTo>
                <a:lnTo>
                  <a:pt x="3" y="16"/>
                </a:lnTo>
                <a:lnTo>
                  <a:pt x="10" y="14"/>
                </a:lnTo>
                <a:lnTo>
                  <a:pt x="18" y="12"/>
                </a:lnTo>
                <a:lnTo>
                  <a:pt x="93" y="6"/>
                </a:lnTo>
                <a:lnTo>
                  <a:pt x="98" y="16"/>
                </a:lnTo>
                <a:lnTo>
                  <a:pt x="189" y="11"/>
                </a:lnTo>
                <a:lnTo>
                  <a:pt x="190" y="19"/>
                </a:lnTo>
                <a:lnTo>
                  <a:pt x="197" y="19"/>
                </a:lnTo>
                <a:lnTo>
                  <a:pt x="194" y="0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21" name="Freeform 34">
            <a:extLst>
              <a:ext uri="{FF2B5EF4-FFF2-40B4-BE49-F238E27FC236}">
                <a16:creationId xmlns:a16="http://schemas.microsoft.com/office/drawing/2014/main" id="{184D7852-9B73-3B41-9479-16F4692C4E8E}"/>
              </a:ext>
            </a:extLst>
          </p:cNvPr>
          <p:cNvSpPr>
            <a:spLocks/>
          </p:cNvSpPr>
          <p:nvPr/>
        </p:nvSpPr>
        <p:spPr bwMode="auto">
          <a:xfrm>
            <a:off x="8037017" y="4573382"/>
            <a:ext cx="696743" cy="621423"/>
          </a:xfrm>
          <a:custGeom>
            <a:avLst/>
            <a:gdLst>
              <a:gd name="T0" fmla="*/ 176 w 182"/>
              <a:gd name="T1" fmla="*/ 147 h 161"/>
              <a:gd name="T2" fmla="*/ 171 w 182"/>
              <a:gd name="T3" fmla="*/ 146 h 161"/>
              <a:gd name="T4" fmla="*/ 160 w 182"/>
              <a:gd name="T5" fmla="*/ 139 h 161"/>
              <a:gd name="T6" fmla="*/ 152 w 182"/>
              <a:gd name="T7" fmla="*/ 134 h 161"/>
              <a:gd name="T8" fmla="*/ 155 w 182"/>
              <a:gd name="T9" fmla="*/ 130 h 161"/>
              <a:gd name="T10" fmla="*/ 166 w 182"/>
              <a:gd name="T11" fmla="*/ 128 h 161"/>
              <a:gd name="T12" fmla="*/ 162 w 182"/>
              <a:gd name="T13" fmla="*/ 118 h 161"/>
              <a:gd name="T14" fmla="*/ 148 w 182"/>
              <a:gd name="T15" fmla="*/ 122 h 161"/>
              <a:gd name="T16" fmla="*/ 148 w 182"/>
              <a:gd name="T17" fmla="*/ 119 h 161"/>
              <a:gd name="T18" fmla="*/ 154 w 182"/>
              <a:gd name="T19" fmla="*/ 114 h 161"/>
              <a:gd name="T20" fmla="*/ 150 w 182"/>
              <a:gd name="T21" fmla="*/ 99 h 161"/>
              <a:gd name="T22" fmla="*/ 84 w 182"/>
              <a:gd name="T23" fmla="*/ 82 h 161"/>
              <a:gd name="T24" fmla="*/ 84 w 182"/>
              <a:gd name="T25" fmla="*/ 73 h 161"/>
              <a:gd name="T26" fmla="*/ 87 w 182"/>
              <a:gd name="T27" fmla="*/ 64 h 161"/>
              <a:gd name="T28" fmla="*/ 90 w 182"/>
              <a:gd name="T29" fmla="*/ 58 h 161"/>
              <a:gd name="T30" fmla="*/ 97 w 182"/>
              <a:gd name="T31" fmla="*/ 43 h 161"/>
              <a:gd name="T32" fmla="*/ 99 w 182"/>
              <a:gd name="T33" fmla="*/ 37 h 161"/>
              <a:gd name="T34" fmla="*/ 102 w 182"/>
              <a:gd name="T35" fmla="*/ 23 h 161"/>
              <a:gd name="T36" fmla="*/ 98 w 182"/>
              <a:gd name="T37" fmla="*/ 14 h 161"/>
              <a:gd name="T38" fmla="*/ 94 w 182"/>
              <a:gd name="T39" fmla="*/ 9 h 161"/>
              <a:gd name="T40" fmla="*/ 97 w 182"/>
              <a:gd name="T41" fmla="*/ 2 h 161"/>
              <a:gd name="T42" fmla="*/ 0 w 182"/>
              <a:gd name="T43" fmla="*/ 47 h 161"/>
              <a:gd name="T44" fmla="*/ 11 w 182"/>
              <a:gd name="T45" fmla="*/ 64 h 161"/>
              <a:gd name="T46" fmla="*/ 13 w 182"/>
              <a:gd name="T47" fmla="*/ 75 h 161"/>
              <a:gd name="T48" fmla="*/ 13 w 182"/>
              <a:gd name="T49" fmla="*/ 94 h 161"/>
              <a:gd name="T50" fmla="*/ 9 w 182"/>
              <a:gd name="T51" fmla="*/ 110 h 161"/>
              <a:gd name="T52" fmla="*/ 9 w 182"/>
              <a:gd name="T53" fmla="*/ 131 h 161"/>
              <a:gd name="T54" fmla="*/ 15 w 182"/>
              <a:gd name="T55" fmla="*/ 136 h 161"/>
              <a:gd name="T56" fmla="*/ 25 w 182"/>
              <a:gd name="T57" fmla="*/ 134 h 161"/>
              <a:gd name="T58" fmla="*/ 44 w 182"/>
              <a:gd name="T59" fmla="*/ 139 h 161"/>
              <a:gd name="T60" fmla="*/ 72 w 182"/>
              <a:gd name="T61" fmla="*/ 142 h 161"/>
              <a:gd name="T62" fmla="*/ 78 w 182"/>
              <a:gd name="T63" fmla="*/ 138 h 161"/>
              <a:gd name="T64" fmla="*/ 70 w 182"/>
              <a:gd name="T65" fmla="*/ 137 h 161"/>
              <a:gd name="T66" fmla="*/ 77 w 182"/>
              <a:gd name="T67" fmla="*/ 132 h 161"/>
              <a:gd name="T68" fmla="*/ 97 w 182"/>
              <a:gd name="T69" fmla="*/ 142 h 161"/>
              <a:gd name="T70" fmla="*/ 98 w 182"/>
              <a:gd name="T71" fmla="*/ 150 h 161"/>
              <a:gd name="T72" fmla="*/ 111 w 182"/>
              <a:gd name="T73" fmla="*/ 155 h 161"/>
              <a:gd name="T74" fmla="*/ 121 w 182"/>
              <a:gd name="T75" fmla="*/ 154 h 161"/>
              <a:gd name="T76" fmla="*/ 132 w 182"/>
              <a:gd name="T77" fmla="*/ 150 h 161"/>
              <a:gd name="T78" fmla="*/ 142 w 182"/>
              <a:gd name="T79" fmla="*/ 153 h 161"/>
              <a:gd name="T80" fmla="*/ 142 w 182"/>
              <a:gd name="T81" fmla="*/ 141 h 161"/>
              <a:gd name="T82" fmla="*/ 150 w 182"/>
              <a:gd name="T83" fmla="*/ 147 h 161"/>
              <a:gd name="T84" fmla="*/ 168 w 182"/>
              <a:gd name="T85" fmla="*/ 154 h 161"/>
              <a:gd name="T86" fmla="*/ 169 w 182"/>
              <a:gd name="T87" fmla="*/ 161 h 161"/>
              <a:gd name="T88" fmla="*/ 176 w 182"/>
              <a:gd name="T89" fmla="*/ 158 h 161"/>
              <a:gd name="T90" fmla="*/ 181 w 182"/>
              <a:gd name="T91" fmla="*/ 154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82" h="161">
                <a:moveTo>
                  <a:pt x="181" y="149"/>
                </a:moveTo>
                <a:lnTo>
                  <a:pt x="179" y="149"/>
                </a:lnTo>
                <a:lnTo>
                  <a:pt x="176" y="147"/>
                </a:lnTo>
                <a:lnTo>
                  <a:pt x="175" y="147"/>
                </a:lnTo>
                <a:lnTo>
                  <a:pt x="173" y="147"/>
                </a:lnTo>
                <a:lnTo>
                  <a:pt x="171" y="146"/>
                </a:lnTo>
                <a:lnTo>
                  <a:pt x="166" y="143"/>
                </a:lnTo>
                <a:lnTo>
                  <a:pt x="165" y="143"/>
                </a:lnTo>
                <a:lnTo>
                  <a:pt x="160" y="139"/>
                </a:lnTo>
                <a:lnTo>
                  <a:pt x="158" y="137"/>
                </a:lnTo>
                <a:lnTo>
                  <a:pt x="155" y="136"/>
                </a:lnTo>
                <a:lnTo>
                  <a:pt x="152" y="134"/>
                </a:lnTo>
                <a:lnTo>
                  <a:pt x="150" y="132"/>
                </a:lnTo>
                <a:lnTo>
                  <a:pt x="153" y="132"/>
                </a:lnTo>
                <a:lnTo>
                  <a:pt x="155" y="130"/>
                </a:lnTo>
                <a:lnTo>
                  <a:pt x="160" y="130"/>
                </a:lnTo>
                <a:lnTo>
                  <a:pt x="161" y="128"/>
                </a:lnTo>
                <a:lnTo>
                  <a:pt x="166" y="128"/>
                </a:lnTo>
                <a:lnTo>
                  <a:pt x="168" y="126"/>
                </a:lnTo>
                <a:lnTo>
                  <a:pt x="165" y="121"/>
                </a:lnTo>
                <a:lnTo>
                  <a:pt x="162" y="118"/>
                </a:lnTo>
                <a:lnTo>
                  <a:pt x="161" y="118"/>
                </a:lnTo>
                <a:lnTo>
                  <a:pt x="151" y="121"/>
                </a:lnTo>
                <a:lnTo>
                  <a:pt x="148" y="122"/>
                </a:lnTo>
                <a:lnTo>
                  <a:pt x="145" y="122"/>
                </a:lnTo>
                <a:lnTo>
                  <a:pt x="145" y="121"/>
                </a:lnTo>
                <a:lnTo>
                  <a:pt x="148" y="119"/>
                </a:lnTo>
                <a:lnTo>
                  <a:pt x="151" y="118"/>
                </a:lnTo>
                <a:lnTo>
                  <a:pt x="154" y="116"/>
                </a:lnTo>
                <a:lnTo>
                  <a:pt x="154" y="114"/>
                </a:lnTo>
                <a:lnTo>
                  <a:pt x="154" y="110"/>
                </a:lnTo>
                <a:lnTo>
                  <a:pt x="153" y="103"/>
                </a:lnTo>
                <a:lnTo>
                  <a:pt x="150" y="99"/>
                </a:lnTo>
                <a:lnTo>
                  <a:pt x="148" y="95"/>
                </a:lnTo>
                <a:lnTo>
                  <a:pt x="149" y="79"/>
                </a:lnTo>
                <a:lnTo>
                  <a:pt x="84" y="82"/>
                </a:lnTo>
                <a:lnTo>
                  <a:pt x="83" y="78"/>
                </a:lnTo>
                <a:lnTo>
                  <a:pt x="83" y="75"/>
                </a:lnTo>
                <a:lnTo>
                  <a:pt x="84" y="73"/>
                </a:lnTo>
                <a:lnTo>
                  <a:pt x="87" y="71"/>
                </a:lnTo>
                <a:lnTo>
                  <a:pt x="87" y="66"/>
                </a:lnTo>
                <a:lnTo>
                  <a:pt x="87" y="64"/>
                </a:lnTo>
                <a:lnTo>
                  <a:pt x="88" y="61"/>
                </a:lnTo>
                <a:lnTo>
                  <a:pt x="89" y="60"/>
                </a:lnTo>
                <a:lnTo>
                  <a:pt x="90" y="58"/>
                </a:lnTo>
                <a:lnTo>
                  <a:pt x="91" y="51"/>
                </a:lnTo>
                <a:lnTo>
                  <a:pt x="93" y="49"/>
                </a:lnTo>
                <a:lnTo>
                  <a:pt x="97" y="43"/>
                </a:lnTo>
                <a:lnTo>
                  <a:pt x="98" y="41"/>
                </a:lnTo>
                <a:lnTo>
                  <a:pt x="98" y="37"/>
                </a:lnTo>
                <a:lnTo>
                  <a:pt x="99" y="37"/>
                </a:lnTo>
                <a:lnTo>
                  <a:pt x="102" y="34"/>
                </a:lnTo>
                <a:lnTo>
                  <a:pt x="103" y="26"/>
                </a:lnTo>
                <a:lnTo>
                  <a:pt x="102" y="23"/>
                </a:lnTo>
                <a:lnTo>
                  <a:pt x="99" y="21"/>
                </a:lnTo>
                <a:lnTo>
                  <a:pt x="99" y="19"/>
                </a:lnTo>
                <a:lnTo>
                  <a:pt x="98" y="14"/>
                </a:lnTo>
                <a:lnTo>
                  <a:pt x="98" y="13"/>
                </a:lnTo>
                <a:lnTo>
                  <a:pt x="97" y="11"/>
                </a:lnTo>
                <a:lnTo>
                  <a:pt x="94" y="9"/>
                </a:lnTo>
                <a:lnTo>
                  <a:pt x="98" y="7"/>
                </a:lnTo>
                <a:lnTo>
                  <a:pt x="98" y="5"/>
                </a:lnTo>
                <a:lnTo>
                  <a:pt x="97" y="2"/>
                </a:lnTo>
                <a:lnTo>
                  <a:pt x="94" y="0"/>
                </a:lnTo>
                <a:lnTo>
                  <a:pt x="0" y="3"/>
                </a:lnTo>
                <a:lnTo>
                  <a:pt x="0" y="47"/>
                </a:lnTo>
                <a:lnTo>
                  <a:pt x="7" y="53"/>
                </a:lnTo>
                <a:lnTo>
                  <a:pt x="7" y="55"/>
                </a:lnTo>
                <a:lnTo>
                  <a:pt x="11" y="64"/>
                </a:lnTo>
                <a:lnTo>
                  <a:pt x="12" y="66"/>
                </a:lnTo>
                <a:lnTo>
                  <a:pt x="12" y="72"/>
                </a:lnTo>
                <a:lnTo>
                  <a:pt x="13" y="75"/>
                </a:lnTo>
                <a:lnTo>
                  <a:pt x="15" y="83"/>
                </a:lnTo>
                <a:lnTo>
                  <a:pt x="17" y="89"/>
                </a:lnTo>
                <a:lnTo>
                  <a:pt x="13" y="94"/>
                </a:lnTo>
                <a:lnTo>
                  <a:pt x="11" y="102"/>
                </a:lnTo>
                <a:lnTo>
                  <a:pt x="11" y="105"/>
                </a:lnTo>
                <a:lnTo>
                  <a:pt x="9" y="110"/>
                </a:lnTo>
                <a:lnTo>
                  <a:pt x="12" y="117"/>
                </a:lnTo>
                <a:lnTo>
                  <a:pt x="12" y="121"/>
                </a:lnTo>
                <a:lnTo>
                  <a:pt x="9" y="131"/>
                </a:lnTo>
                <a:lnTo>
                  <a:pt x="6" y="136"/>
                </a:lnTo>
                <a:lnTo>
                  <a:pt x="10" y="136"/>
                </a:lnTo>
                <a:lnTo>
                  <a:pt x="15" y="136"/>
                </a:lnTo>
                <a:lnTo>
                  <a:pt x="18" y="134"/>
                </a:lnTo>
                <a:lnTo>
                  <a:pt x="22" y="134"/>
                </a:lnTo>
                <a:lnTo>
                  <a:pt x="25" y="134"/>
                </a:lnTo>
                <a:lnTo>
                  <a:pt x="34" y="136"/>
                </a:lnTo>
                <a:lnTo>
                  <a:pt x="39" y="137"/>
                </a:lnTo>
                <a:lnTo>
                  <a:pt x="44" y="139"/>
                </a:lnTo>
                <a:lnTo>
                  <a:pt x="51" y="142"/>
                </a:lnTo>
                <a:lnTo>
                  <a:pt x="64" y="142"/>
                </a:lnTo>
                <a:lnTo>
                  <a:pt x="72" y="142"/>
                </a:lnTo>
                <a:lnTo>
                  <a:pt x="79" y="142"/>
                </a:lnTo>
                <a:lnTo>
                  <a:pt x="80" y="141"/>
                </a:lnTo>
                <a:lnTo>
                  <a:pt x="78" y="138"/>
                </a:lnTo>
                <a:lnTo>
                  <a:pt x="73" y="138"/>
                </a:lnTo>
                <a:lnTo>
                  <a:pt x="72" y="138"/>
                </a:lnTo>
                <a:lnTo>
                  <a:pt x="70" y="137"/>
                </a:lnTo>
                <a:lnTo>
                  <a:pt x="71" y="134"/>
                </a:lnTo>
                <a:lnTo>
                  <a:pt x="72" y="132"/>
                </a:lnTo>
                <a:lnTo>
                  <a:pt x="77" y="132"/>
                </a:lnTo>
                <a:lnTo>
                  <a:pt x="84" y="135"/>
                </a:lnTo>
                <a:lnTo>
                  <a:pt x="91" y="141"/>
                </a:lnTo>
                <a:lnTo>
                  <a:pt x="97" y="142"/>
                </a:lnTo>
                <a:lnTo>
                  <a:pt x="101" y="140"/>
                </a:lnTo>
                <a:lnTo>
                  <a:pt x="100" y="144"/>
                </a:lnTo>
                <a:lnTo>
                  <a:pt x="98" y="150"/>
                </a:lnTo>
                <a:lnTo>
                  <a:pt x="100" y="153"/>
                </a:lnTo>
                <a:lnTo>
                  <a:pt x="106" y="155"/>
                </a:lnTo>
                <a:lnTo>
                  <a:pt x="111" y="155"/>
                </a:lnTo>
                <a:lnTo>
                  <a:pt x="115" y="158"/>
                </a:lnTo>
                <a:lnTo>
                  <a:pt x="119" y="158"/>
                </a:lnTo>
                <a:lnTo>
                  <a:pt x="121" y="154"/>
                </a:lnTo>
                <a:lnTo>
                  <a:pt x="125" y="150"/>
                </a:lnTo>
                <a:lnTo>
                  <a:pt x="128" y="149"/>
                </a:lnTo>
                <a:lnTo>
                  <a:pt x="132" y="150"/>
                </a:lnTo>
                <a:lnTo>
                  <a:pt x="136" y="155"/>
                </a:lnTo>
                <a:lnTo>
                  <a:pt x="140" y="155"/>
                </a:lnTo>
                <a:lnTo>
                  <a:pt x="142" y="153"/>
                </a:lnTo>
                <a:lnTo>
                  <a:pt x="140" y="145"/>
                </a:lnTo>
                <a:lnTo>
                  <a:pt x="140" y="143"/>
                </a:lnTo>
                <a:lnTo>
                  <a:pt x="142" y="141"/>
                </a:lnTo>
                <a:lnTo>
                  <a:pt x="146" y="141"/>
                </a:lnTo>
                <a:lnTo>
                  <a:pt x="150" y="143"/>
                </a:lnTo>
                <a:lnTo>
                  <a:pt x="150" y="147"/>
                </a:lnTo>
                <a:lnTo>
                  <a:pt x="158" y="148"/>
                </a:lnTo>
                <a:lnTo>
                  <a:pt x="165" y="151"/>
                </a:lnTo>
                <a:lnTo>
                  <a:pt x="168" y="154"/>
                </a:lnTo>
                <a:lnTo>
                  <a:pt x="166" y="157"/>
                </a:lnTo>
                <a:lnTo>
                  <a:pt x="165" y="161"/>
                </a:lnTo>
                <a:lnTo>
                  <a:pt x="169" y="161"/>
                </a:lnTo>
                <a:lnTo>
                  <a:pt x="171" y="158"/>
                </a:lnTo>
                <a:lnTo>
                  <a:pt x="173" y="156"/>
                </a:lnTo>
                <a:lnTo>
                  <a:pt x="176" y="158"/>
                </a:lnTo>
                <a:lnTo>
                  <a:pt x="176" y="160"/>
                </a:lnTo>
                <a:lnTo>
                  <a:pt x="178" y="157"/>
                </a:lnTo>
                <a:lnTo>
                  <a:pt x="181" y="154"/>
                </a:lnTo>
                <a:lnTo>
                  <a:pt x="182" y="153"/>
                </a:lnTo>
                <a:lnTo>
                  <a:pt x="181" y="149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22" name="Freeform 35">
            <a:extLst>
              <a:ext uri="{FF2B5EF4-FFF2-40B4-BE49-F238E27FC236}">
                <a16:creationId xmlns:a16="http://schemas.microsoft.com/office/drawing/2014/main" id="{190FD093-4C62-7C41-B561-7BB439A6E998}"/>
              </a:ext>
            </a:extLst>
          </p:cNvPr>
          <p:cNvSpPr>
            <a:spLocks/>
          </p:cNvSpPr>
          <p:nvPr/>
        </p:nvSpPr>
        <p:spPr bwMode="auto">
          <a:xfrm>
            <a:off x="7952795" y="4017577"/>
            <a:ext cx="624004" cy="567387"/>
          </a:xfrm>
          <a:custGeom>
            <a:avLst/>
            <a:gdLst>
              <a:gd name="T0" fmla="*/ 6 w 163"/>
              <a:gd name="T1" fmla="*/ 123 h 147"/>
              <a:gd name="T2" fmla="*/ 4 w 163"/>
              <a:gd name="T3" fmla="*/ 121 h 147"/>
              <a:gd name="T4" fmla="*/ 7 w 163"/>
              <a:gd name="T5" fmla="*/ 124 h 147"/>
              <a:gd name="T6" fmla="*/ 10 w 163"/>
              <a:gd name="T7" fmla="*/ 125 h 147"/>
              <a:gd name="T8" fmla="*/ 12 w 163"/>
              <a:gd name="T9" fmla="*/ 123 h 147"/>
              <a:gd name="T10" fmla="*/ 22 w 163"/>
              <a:gd name="T11" fmla="*/ 124 h 147"/>
              <a:gd name="T12" fmla="*/ 22 w 163"/>
              <a:gd name="T13" fmla="*/ 147 h 147"/>
              <a:gd name="T14" fmla="*/ 116 w 163"/>
              <a:gd name="T15" fmla="*/ 144 h 147"/>
              <a:gd name="T16" fmla="*/ 117 w 163"/>
              <a:gd name="T17" fmla="*/ 144 h 147"/>
              <a:gd name="T18" fmla="*/ 119 w 163"/>
              <a:gd name="T19" fmla="*/ 139 h 147"/>
              <a:gd name="T20" fmla="*/ 120 w 163"/>
              <a:gd name="T21" fmla="*/ 136 h 147"/>
              <a:gd name="T22" fmla="*/ 119 w 163"/>
              <a:gd name="T23" fmla="*/ 133 h 147"/>
              <a:gd name="T24" fmla="*/ 119 w 163"/>
              <a:gd name="T25" fmla="*/ 127 h 147"/>
              <a:gd name="T26" fmla="*/ 119 w 163"/>
              <a:gd name="T27" fmla="*/ 125 h 147"/>
              <a:gd name="T28" fmla="*/ 117 w 163"/>
              <a:gd name="T29" fmla="*/ 122 h 147"/>
              <a:gd name="T30" fmla="*/ 116 w 163"/>
              <a:gd name="T31" fmla="*/ 121 h 147"/>
              <a:gd name="T32" fmla="*/ 116 w 163"/>
              <a:gd name="T33" fmla="*/ 119 h 147"/>
              <a:gd name="T34" fmla="*/ 117 w 163"/>
              <a:gd name="T35" fmla="*/ 117 h 147"/>
              <a:gd name="T36" fmla="*/ 116 w 163"/>
              <a:gd name="T37" fmla="*/ 116 h 147"/>
              <a:gd name="T38" fmla="*/ 118 w 163"/>
              <a:gd name="T39" fmla="*/ 113 h 147"/>
              <a:gd name="T40" fmla="*/ 121 w 163"/>
              <a:gd name="T41" fmla="*/ 109 h 147"/>
              <a:gd name="T42" fmla="*/ 122 w 163"/>
              <a:gd name="T43" fmla="*/ 109 h 147"/>
              <a:gd name="T44" fmla="*/ 121 w 163"/>
              <a:gd name="T45" fmla="*/ 107 h 147"/>
              <a:gd name="T46" fmla="*/ 123 w 163"/>
              <a:gd name="T47" fmla="*/ 103 h 147"/>
              <a:gd name="T48" fmla="*/ 125 w 163"/>
              <a:gd name="T49" fmla="*/ 100 h 147"/>
              <a:gd name="T50" fmla="*/ 123 w 163"/>
              <a:gd name="T51" fmla="*/ 99 h 147"/>
              <a:gd name="T52" fmla="*/ 124 w 163"/>
              <a:gd name="T53" fmla="*/ 95 h 147"/>
              <a:gd name="T54" fmla="*/ 127 w 163"/>
              <a:gd name="T55" fmla="*/ 92 h 147"/>
              <a:gd name="T56" fmla="*/ 132 w 163"/>
              <a:gd name="T57" fmla="*/ 86 h 147"/>
              <a:gd name="T58" fmla="*/ 135 w 163"/>
              <a:gd name="T59" fmla="*/ 81 h 147"/>
              <a:gd name="T60" fmla="*/ 135 w 163"/>
              <a:gd name="T61" fmla="*/ 77 h 147"/>
              <a:gd name="T62" fmla="*/ 137 w 163"/>
              <a:gd name="T63" fmla="*/ 72 h 147"/>
              <a:gd name="T64" fmla="*/ 138 w 163"/>
              <a:gd name="T65" fmla="*/ 72 h 147"/>
              <a:gd name="T66" fmla="*/ 140 w 163"/>
              <a:gd name="T67" fmla="*/ 70 h 147"/>
              <a:gd name="T68" fmla="*/ 141 w 163"/>
              <a:gd name="T69" fmla="*/ 67 h 147"/>
              <a:gd name="T70" fmla="*/ 143 w 163"/>
              <a:gd name="T71" fmla="*/ 65 h 147"/>
              <a:gd name="T72" fmla="*/ 147 w 163"/>
              <a:gd name="T73" fmla="*/ 63 h 147"/>
              <a:gd name="T74" fmla="*/ 146 w 163"/>
              <a:gd name="T75" fmla="*/ 60 h 147"/>
              <a:gd name="T76" fmla="*/ 148 w 163"/>
              <a:gd name="T77" fmla="*/ 58 h 147"/>
              <a:gd name="T78" fmla="*/ 150 w 163"/>
              <a:gd name="T79" fmla="*/ 54 h 147"/>
              <a:gd name="T80" fmla="*/ 150 w 163"/>
              <a:gd name="T81" fmla="*/ 48 h 147"/>
              <a:gd name="T82" fmla="*/ 150 w 163"/>
              <a:gd name="T83" fmla="*/ 43 h 147"/>
              <a:gd name="T84" fmla="*/ 153 w 163"/>
              <a:gd name="T85" fmla="*/ 39 h 147"/>
              <a:gd name="T86" fmla="*/ 156 w 163"/>
              <a:gd name="T87" fmla="*/ 37 h 147"/>
              <a:gd name="T88" fmla="*/ 156 w 163"/>
              <a:gd name="T89" fmla="*/ 35 h 147"/>
              <a:gd name="T90" fmla="*/ 157 w 163"/>
              <a:gd name="T91" fmla="*/ 33 h 147"/>
              <a:gd name="T92" fmla="*/ 157 w 163"/>
              <a:gd name="T93" fmla="*/ 29 h 147"/>
              <a:gd name="T94" fmla="*/ 160 w 163"/>
              <a:gd name="T95" fmla="*/ 28 h 147"/>
              <a:gd name="T96" fmla="*/ 161 w 163"/>
              <a:gd name="T97" fmla="*/ 26 h 147"/>
              <a:gd name="T98" fmla="*/ 162 w 163"/>
              <a:gd name="T99" fmla="*/ 24 h 147"/>
              <a:gd name="T100" fmla="*/ 163 w 163"/>
              <a:gd name="T101" fmla="*/ 22 h 147"/>
              <a:gd name="T102" fmla="*/ 163 w 163"/>
              <a:gd name="T103" fmla="*/ 19 h 147"/>
              <a:gd name="T104" fmla="*/ 138 w 163"/>
              <a:gd name="T105" fmla="*/ 20 h 147"/>
              <a:gd name="T106" fmla="*/ 148 w 163"/>
              <a:gd name="T107" fmla="*/ 5 h 147"/>
              <a:gd name="T108" fmla="*/ 147 w 163"/>
              <a:gd name="T109" fmla="*/ 0 h 147"/>
              <a:gd name="T110" fmla="*/ 0 w 163"/>
              <a:gd name="T111" fmla="*/ 4 h 147"/>
              <a:gd name="T112" fmla="*/ 7 w 163"/>
              <a:gd name="T113" fmla="*/ 47 h 147"/>
              <a:gd name="T114" fmla="*/ 6 w 163"/>
              <a:gd name="T115" fmla="*/ 123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63" h="147">
                <a:moveTo>
                  <a:pt x="6" y="123"/>
                </a:moveTo>
                <a:lnTo>
                  <a:pt x="4" y="121"/>
                </a:lnTo>
                <a:lnTo>
                  <a:pt x="7" y="124"/>
                </a:lnTo>
                <a:lnTo>
                  <a:pt x="10" y="125"/>
                </a:lnTo>
                <a:lnTo>
                  <a:pt x="12" y="123"/>
                </a:lnTo>
                <a:lnTo>
                  <a:pt x="22" y="124"/>
                </a:lnTo>
                <a:lnTo>
                  <a:pt x="22" y="147"/>
                </a:lnTo>
                <a:lnTo>
                  <a:pt x="116" y="144"/>
                </a:lnTo>
                <a:lnTo>
                  <a:pt x="117" y="144"/>
                </a:lnTo>
                <a:lnTo>
                  <a:pt x="119" y="139"/>
                </a:lnTo>
                <a:lnTo>
                  <a:pt x="120" y="136"/>
                </a:lnTo>
                <a:lnTo>
                  <a:pt x="119" y="133"/>
                </a:lnTo>
                <a:lnTo>
                  <a:pt x="119" y="127"/>
                </a:lnTo>
                <a:lnTo>
                  <a:pt x="119" y="125"/>
                </a:lnTo>
                <a:lnTo>
                  <a:pt x="117" y="122"/>
                </a:lnTo>
                <a:lnTo>
                  <a:pt x="116" y="121"/>
                </a:lnTo>
                <a:lnTo>
                  <a:pt x="116" y="119"/>
                </a:lnTo>
                <a:lnTo>
                  <a:pt x="117" y="117"/>
                </a:lnTo>
                <a:lnTo>
                  <a:pt x="116" y="116"/>
                </a:lnTo>
                <a:lnTo>
                  <a:pt x="118" y="113"/>
                </a:lnTo>
                <a:lnTo>
                  <a:pt x="121" y="109"/>
                </a:lnTo>
                <a:lnTo>
                  <a:pt x="122" y="109"/>
                </a:lnTo>
                <a:lnTo>
                  <a:pt x="121" y="107"/>
                </a:lnTo>
                <a:lnTo>
                  <a:pt x="123" y="103"/>
                </a:lnTo>
                <a:lnTo>
                  <a:pt x="125" y="100"/>
                </a:lnTo>
                <a:lnTo>
                  <a:pt x="123" y="99"/>
                </a:lnTo>
                <a:lnTo>
                  <a:pt x="124" y="95"/>
                </a:lnTo>
                <a:lnTo>
                  <a:pt x="127" y="92"/>
                </a:lnTo>
                <a:lnTo>
                  <a:pt x="132" y="86"/>
                </a:lnTo>
                <a:lnTo>
                  <a:pt x="135" y="81"/>
                </a:lnTo>
                <a:lnTo>
                  <a:pt x="135" y="77"/>
                </a:lnTo>
                <a:lnTo>
                  <a:pt x="137" y="72"/>
                </a:lnTo>
                <a:lnTo>
                  <a:pt x="138" y="72"/>
                </a:lnTo>
                <a:lnTo>
                  <a:pt x="140" y="70"/>
                </a:lnTo>
                <a:lnTo>
                  <a:pt x="141" y="67"/>
                </a:lnTo>
                <a:lnTo>
                  <a:pt x="143" y="65"/>
                </a:lnTo>
                <a:lnTo>
                  <a:pt x="147" y="63"/>
                </a:lnTo>
                <a:lnTo>
                  <a:pt x="146" y="60"/>
                </a:lnTo>
                <a:lnTo>
                  <a:pt x="148" y="58"/>
                </a:lnTo>
                <a:lnTo>
                  <a:pt x="150" y="54"/>
                </a:lnTo>
                <a:lnTo>
                  <a:pt x="150" y="48"/>
                </a:lnTo>
                <a:lnTo>
                  <a:pt x="150" y="43"/>
                </a:lnTo>
                <a:lnTo>
                  <a:pt x="153" y="39"/>
                </a:lnTo>
                <a:lnTo>
                  <a:pt x="156" y="37"/>
                </a:lnTo>
                <a:lnTo>
                  <a:pt x="156" y="35"/>
                </a:lnTo>
                <a:lnTo>
                  <a:pt x="157" y="33"/>
                </a:lnTo>
                <a:lnTo>
                  <a:pt x="157" y="29"/>
                </a:lnTo>
                <a:lnTo>
                  <a:pt x="160" y="28"/>
                </a:lnTo>
                <a:lnTo>
                  <a:pt x="161" y="26"/>
                </a:lnTo>
                <a:lnTo>
                  <a:pt x="162" y="24"/>
                </a:lnTo>
                <a:lnTo>
                  <a:pt x="163" y="22"/>
                </a:lnTo>
                <a:lnTo>
                  <a:pt x="163" y="19"/>
                </a:lnTo>
                <a:lnTo>
                  <a:pt x="138" y="20"/>
                </a:lnTo>
                <a:lnTo>
                  <a:pt x="148" y="5"/>
                </a:lnTo>
                <a:lnTo>
                  <a:pt x="147" y="0"/>
                </a:lnTo>
                <a:lnTo>
                  <a:pt x="0" y="4"/>
                </a:lnTo>
                <a:lnTo>
                  <a:pt x="7" y="47"/>
                </a:lnTo>
                <a:lnTo>
                  <a:pt x="6" y="123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23" name="Freeform 36">
            <a:extLst>
              <a:ext uri="{FF2B5EF4-FFF2-40B4-BE49-F238E27FC236}">
                <a16:creationId xmlns:a16="http://schemas.microsoft.com/office/drawing/2014/main" id="{48AC445D-6A14-814F-8DC0-DDDFB61508AD}"/>
              </a:ext>
            </a:extLst>
          </p:cNvPr>
          <p:cNvSpPr>
            <a:spLocks/>
          </p:cNvSpPr>
          <p:nvPr/>
        </p:nvSpPr>
        <p:spPr bwMode="auto">
          <a:xfrm>
            <a:off x="8511719" y="3901784"/>
            <a:ext cx="1056596" cy="347376"/>
          </a:xfrm>
          <a:custGeom>
            <a:avLst/>
            <a:gdLst>
              <a:gd name="T0" fmla="*/ 193 w 326"/>
              <a:gd name="T1" fmla="*/ 14 h 107"/>
              <a:gd name="T2" fmla="*/ 83 w 326"/>
              <a:gd name="T3" fmla="*/ 21 h 107"/>
              <a:gd name="T4" fmla="*/ 85 w 326"/>
              <a:gd name="T5" fmla="*/ 31 h 107"/>
              <a:gd name="T6" fmla="*/ 26 w 326"/>
              <a:gd name="T7" fmla="*/ 32 h 107"/>
              <a:gd name="T8" fmla="*/ 24 w 326"/>
              <a:gd name="T9" fmla="*/ 33 h 107"/>
              <a:gd name="T10" fmla="*/ 24 w 326"/>
              <a:gd name="T11" fmla="*/ 36 h 107"/>
              <a:gd name="T12" fmla="*/ 24 w 326"/>
              <a:gd name="T13" fmla="*/ 39 h 107"/>
              <a:gd name="T14" fmla="*/ 23 w 326"/>
              <a:gd name="T15" fmla="*/ 42 h 107"/>
              <a:gd name="T16" fmla="*/ 21 w 326"/>
              <a:gd name="T17" fmla="*/ 43 h 107"/>
              <a:gd name="T18" fmla="*/ 20 w 326"/>
              <a:gd name="T19" fmla="*/ 45 h 107"/>
              <a:gd name="T20" fmla="*/ 21 w 326"/>
              <a:gd name="T21" fmla="*/ 46 h 107"/>
              <a:gd name="T22" fmla="*/ 23 w 326"/>
              <a:gd name="T23" fmla="*/ 50 h 107"/>
              <a:gd name="T24" fmla="*/ 22 w 326"/>
              <a:gd name="T25" fmla="*/ 52 h 107"/>
              <a:gd name="T26" fmla="*/ 20 w 326"/>
              <a:gd name="T27" fmla="*/ 55 h 107"/>
              <a:gd name="T28" fmla="*/ 19 w 326"/>
              <a:gd name="T29" fmla="*/ 58 h 107"/>
              <a:gd name="T30" fmla="*/ 20 w 326"/>
              <a:gd name="T31" fmla="*/ 58 h 107"/>
              <a:gd name="T32" fmla="*/ 20 w 326"/>
              <a:gd name="T33" fmla="*/ 62 h 107"/>
              <a:gd name="T34" fmla="*/ 19 w 326"/>
              <a:gd name="T35" fmla="*/ 64 h 107"/>
              <a:gd name="T36" fmla="*/ 18 w 326"/>
              <a:gd name="T37" fmla="*/ 66 h 107"/>
              <a:gd name="T38" fmla="*/ 16 w 326"/>
              <a:gd name="T39" fmla="*/ 69 h 107"/>
              <a:gd name="T40" fmla="*/ 13 w 326"/>
              <a:gd name="T41" fmla="*/ 70 h 107"/>
              <a:gd name="T42" fmla="*/ 13 w 326"/>
              <a:gd name="T43" fmla="*/ 75 h 107"/>
              <a:gd name="T44" fmla="*/ 12 w 326"/>
              <a:gd name="T45" fmla="*/ 77 h 107"/>
              <a:gd name="T46" fmla="*/ 12 w 326"/>
              <a:gd name="T47" fmla="*/ 79 h 107"/>
              <a:gd name="T48" fmla="*/ 8 w 326"/>
              <a:gd name="T49" fmla="*/ 82 h 107"/>
              <a:gd name="T50" fmla="*/ 5 w 326"/>
              <a:gd name="T51" fmla="*/ 87 h 107"/>
              <a:gd name="T52" fmla="*/ 5 w 326"/>
              <a:gd name="T53" fmla="*/ 92 h 107"/>
              <a:gd name="T54" fmla="*/ 5 w 326"/>
              <a:gd name="T55" fmla="*/ 99 h 107"/>
              <a:gd name="T56" fmla="*/ 2 w 326"/>
              <a:gd name="T57" fmla="*/ 104 h 107"/>
              <a:gd name="T58" fmla="*/ 0 w 326"/>
              <a:gd name="T59" fmla="*/ 107 h 107"/>
              <a:gd name="T60" fmla="*/ 0 w 326"/>
              <a:gd name="T61" fmla="*/ 107 h 107"/>
              <a:gd name="T62" fmla="*/ 232 w 326"/>
              <a:gd name="T63" fmla="*/ 89 h 107"/>
              <a:gd name="T64" fmla="*/ 232 w 326"/>
              <a:gd name="T65" fmla="*/ 89 h 107"/>
              <a:gd name="T66" fmla="*/ 232 w 326"/>
              <a:gd name="T67" fmla="*/ 88 h 107"/>
              <a:gd name="T68" fmla="*/ 233 w 326"/>
              <a:gd name="T69" fmla="*/ 82 h 107"/>
              <a:gd name="T70" fmla="*/ 233 w 326"/>
              <a:gd name="T71" fmla="*/ 79 h 107"/>
              <a:gd name="T72" fmla="*/ 237 w 326"/>
              <a:gd name="T73" fmla="*/ 75 h 107"/>
              <a:gd name="T74" fmla="*/ 240 w 326"/>
              <a:gd name="T75" fmla="*/ 75 h 107"/>
              <a:gd name="T76" fmla="*/ 244 w 326"/>
              <a:gd name="T77" fmla="*/ 72 h 107"/>
              <a:gd name="T78" fmla="*/ 243 w 326"/>
              <a:gd name="T79" fmla="*/ 68 h 107"/>
              <a:gd name="T80" fmla="*/ 246 w 326"/>
              <a:gd name="T81" fmla="*/ 64 h 107"/>
              <a:gd name="T82" fmla="*/ 280 w 326"/>
              <a:gd name="T83" fmla="*/ 44 h 107"/>
              <a:gd name="T84" fmla="*/ 285 w 326"/>
              <a:gd name="T85" fmla="*/ 41 h 107"/>
              <a:gd name="T86" fmla="*/ 287 w 326"/>
              <a:gd name="T87" fmla="*/ 37 h 107"/>
              <a:gd name="T88" fmla="*/ 291 w 326"/>
              <a:gd name="T89" fmla="*/ 31 h 107"/>
              <a:gd name="T90" fmla="*/ 294 w 326"/>
              <a:gd name="T91" fmla="*/ 31 h 107"/>
              <a:gd name="T92" fmla="*/ 297 w 326"/>
              <a:gd name="T93" fmla="*/ 35 h 107"/>
              <a:gd name="T94" fmla="*/ 301 w 326"/>
              <a:gd name="T95" fmla="*/ 31 h 107"/>
              <a:gd name="T96" fmla="*/ 306 w 326"/>
              <a:gd name="T97" fmla="*/ 25 h 107"/>
              <a:gd name="T98" fmla="*/ 317 w 326"/>
              <a:gd name="T99" fmla="*/ 23 h 107"/>
              <a:gd name="T100" fmla="*/ 318 w 326"/>
              <a:gd name="T101" fmla="*/ 19 h 107"/>
              <a:gd name="T102" fmla="*/ 321 w 326"/>
              <a:gd name="T103" fmla="*/ 14 h 107"/>
              <a:gd name="T104" fmla="*/ 325 w 326"/>
              <a:gd name="T105" fmla="*/ 12 h 107"/>
              <a:gd name="T106" fmla="*/ 326 w 326"/>
              <a:gd name="T107" fmla="*/ 12 h 107"/>
              <a:gd name="T108" fmla="*/ 326 w 326"/>
              <a:gd name="T109" fmla="*/ 0 h 107"/>
              <a:gd name="T110" fmla="*/ 193 w 326"/>
              <a:gd name="T111" fmla="*/ 1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6" h="107">
                <a:moveTo>
                  <a:pt x="193" y="14"/>
                </a:moveTo>
                <a:cubicBezTo>
                  <a:pt x="83" y="21"/>
                  <a:pt x="83" y="21"/>
                  <a:pt x="83" y="21"/>
                </a:cubicBezTo>
                <a:cubicBezTo>
                  <a:pt x="85" y="31"/>
                  <a:pt x="85" y="31"/>
                  <a:pt x="85" y="31"/>
                </a:cubicBezTo>
                <a:cubicBezTo>
                  <a:pt x="26" y="32"/>
                  <a:pt x="26" y="32"/>
                  <a:pt x="26" y="32"/>
                </a:cubicBezTo>
                <a:cubicBezTo>
                  <a:pt x="24" y="33"/>
                  <a:pt x="24" y="33"/>
                  <a:pt x="24" y="33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9"/>
                  <a:pt x="24" y="39"/>
                  <a:pt x="24" y="39"/>
                </a:cubicBezTo>
                <a:cubicBezTo>
                  <a:pt x="23" y="42"/>
                  <a:pt x="23" y="42"/>
                  <a:pt x="23" y="42"/>
                </a:cubicBezTo>
                <a:cubicBezTo>
                  <a:pt x="21" y="43"/>
                  <a:pt x="21" y="43"/>
                  <a:pt x="21" y="43"/>
                </a:cubicBezTo>
                <a:cubicBezTo>
                  <a:pt x="20" y="45"/>
                  <a:pt x="20" y="45"/>
                  <a:pt x="20" y="45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6"/>
                  <a:pt x="23" y="49"/>
                  <a:pt x="23" y="50"/>
                </a:cubicBezTo>
                <a:cubicBezTo>
                  <a:pt x="24" y="51"/>
                  <a:pt x="22" y="52"/>
                  <a:pt x="22" y="52"/>
                </a:cubicBezTo>
                <a:cubicBezTo>
                  <a:pt x="20" y="55"/>
                  <a:pt x="20" y="55"/>
                  <a:pt x="20" y="55"/>
                </a:cubicBezTo>
                <a:cubicBezTo>
                  <a:pt x="19" y="58"/>
                  <a:pt x="19" y="58"/>
                  <a:pt x="19" y="58"/>
                </a:cubicBezTo>
                <a:cubicBezTo>
                  <a:pt x="20" y="58"/>
                  <a:pt x="20" y="58"/>
                  <a:pt x="20" y="58"/>
                </a:cubicBezTo>
                <a:cubicBezTo>
                  <a:pt x="20" y="62"/>
                  <a:pt x="20" y="62"/>
                  <a:pt x="20" y="62"/>
                </a:cubicBezTo>
                <a:cubicBezTo>
                  <a:pt x="19" y="64"/>
                  <a:pt x="19" y="64"/>
                  <a:pt x="19" y="64"/>
                </a:cubicBezTo>
                <a:cubicBezTo>
                  <a:pt x="18" y="66"/>
                  <a:pt x="18" y="66"/>
                  <a:pt x="18" y="66"/>
                </a:cubicBezTo>
                <a:cubicBezTo>
                  <a:pt x="16" y="69"/>
                  <a:pt x="16" y="69"/>
                  <a:pt x="16" y="69"/>
                </a:cubicBezTo>
                <a:cubicBezTo>
                  <a:pt x="13" y="70"/>
                  <a:pt x="13" y="70"/>
                  <a:pt x="13" y="70"/>
                </a:cubicBezTo>
                <a:cubicBezTo>
                  <a:pt x="13" y="75"/>
                  <a:pt x="13" y="75"/>
                  <a:pt x="13" y="75"/>
                </a:cubicBezTo>
                <a:cubicBezTo>
                  <a:pt x="12" y="77"/>
                  <a:pt x="12" y="77"/>
                  <a:pt x="12" y="77"/>
                </a:cubicBezTo>
                <a:cubicBezTo>
                  <a:pt x="12" y="79"/>
                  <a:pt x="12" y="79"/>
                  <a:pt x="12" y="79"/>
                </a:cubicBezTo>
                <a:cubicBezTo>
                  <a:pt x="8" y="82"/>
                  <a:pt x="8" y="82"/>
                  <a:pt x="8" y="82"/>
                </a:cubicBezTo>
                <a:cubicBezTo>
                  <a:pt x="5" y="87"/>
                  <a:pt x="5" y="87"/>
                  <a:pt x="5" y="87"/>
                </a:cubicBezTo>
                <a:cubicBezTo>
                  <a:pt x="5" y="92"/>
                  <a:pt x="5" y="92"/>
                  <a:pt x="5" y="92"/>
                </a:cubicBezTo>
                <a:cubicBezTo>
                  <a:pt x="5" y="99"/>
                  <a:pt x="5" y="99"/>
                  <a:pt x="5" y="99"/>
                </a:cubicBezTo>
                <a:cubicBezTo>
                  <a:pt x="2" y="104"/>
                  <a:pt x="2" y="104"/>
                  <a:pt x="2" y="104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107"/>
                  <a:pt x="0" y="107"/>
                  <a:pt x="0" y="107"/>
                </a:cubicBezTo>
                <a:cubicBezTo>
                  <a:pt x="232" y="89"/>
                  <a:pt x="232" y="89"/>
                  <a:pt x="232" y="89"/>
                </a:cubicBezTo>
                <a:cubicBezTo>
                  <a:pt x="232" y="89"/>
                  <a:pt x="232" y="89"/>
                  <a:pt x="232" y="89"/>
                </a:cubicBezTo>
                <a:cubicBezTo>
                  <a:pt x="232" y="88"/>
                  <a:pt x="232" y="88"/>
                  <a:pt x="232" y="88"/>
                </a:cubicBezTo>
                <a:cubicBezTo>
                  <a:pt x="233" y="82"/>
                  <a:pt x="233" y="82"/>
                  <a:pt x="233" y="82"/>
                </a:cubicBezTo>
                <a:cubicBezTo>
                  <a:pt x="233" y="79"/>
                  <a:pt x="233" y="79"/>
                  <a:pt x="233" y="79"/>
                </a:cubicBezTo>
                <a:cubicBezTo>
                  <a:pt x="237" y="75"/>
                  <a:pt x="237" y="75"/>
                  <a:pt x="237" y="75"/>
                </a:cubicBezTo>
                <a:cubicBezTo>
                  <a:pt x="240" y="75"/>
                  <a:pt x="240" y="75"/>
                  <a:pt x="240" y="75"/>
                </a:cubicBezTo>
                <a:cubicBezTo>
                  <a:pt x="244" y="72"/>
                  <a:pt x="244" y="72"/>
                  <a:pt x="244" y="72"/>
                </a:cubicBezTo>
                <a:cubicBezTo>
                  <a:pt x="243" y="68"/>
                  <a:pt x="243" y="68"/>
                  <a:pt x="243" y="68"/>
                </a:cubicBezTo>
                <a:cubicBezTo>
                  <a:pt x="246" y="64"/>
                  <a:pt x="246" y="64"/>
                  <a:pt x="246" y="64"/>
                </a:cubicBezTo>
                <a:cubicBezTo>
                  <a:pt x="280" y="44"/>
                  <a:pt x="280" y="44"/>
                  <a:pt x="280" y="44"/>
                </a:cubicBezTo>
                <a:cubicBezTo>
                  <a:pt x="285" y="41"/>
                  <a:pt x="285" y="41"/>
                  <a:pt x="285" y="41"/>
                </a:cubicBezTo>
                <a:cubicBezTo>
                  <a:pt x="287" y="37"/>
                  <a:pt x="287" y="37"/>
                  <a:pt x="287" y="37"/>
                </a:cubicBezTo>
                <a:cubicBezTo>
                  <a:pt x="291" y="31"/>
                  <a:pt x="291" y="31"/>
                  <a:pt x="291" y="31"/>
                </a:cubicBezTo>
                <a:cubicBezTo>
                  <a:pt x="294" y="31"/>
                  <a:pt x="294" y="31"/>
                  <a:pt x="294" y="31"/>
                </a:cubicBezTo>
                <a:cubicBezTo>
                  <a:pt x="297" y="35"/>
                  <a:pt x="297" y="35"/>
                  <a:pt x="297" y="35"/>
                </a:cubicBezTo>
                <a:cubicBezTo>
                  <a:pt x="301" y="31"/>
                  <a:pt x="301" y="31"/>
                  <a:pt x="301" y="31"/>
                </a:cubicBezTo>
                <a:cubicBezTo>
                  <a:pt x="306" y="25"/>
                  <a:pt x="306" y="25"/>
                  <a:pt x="306" y="25"/>
                </a:cubicBezTo>
                <a:cubicBezTo>
                  <a:pt x="317" y="23"/>
                  <a:pt x="317" y="23"/>
                  <a:pt x="317" y="23"/>
                </a:cubicBezTo>
                <a:cubicBezTo>
                  <a:pt x="318" y="19"/>
                  <a:pt x="318" y="19"/>
                  <a:pt x="318" y="19"/>
                </a:cubicBezTo>
                <a:cubicBezTo>
                  <a:pt x="321" y="14"/>
                  <a:pt x="321" y="14"/>
                  <a:pt x="321" y="14"/>
                </a:cubicBezTo>
                <a:cubicBezTo>
                  <a:pt x="325" y="12"/>
                  <a:pt x="325" y="12"/>
                  <a:pt x="325" y="12"/>
                </a:cubicBezTo>
                <a:cubicBezTo>
                  <a:pt x="326" y="12"/>
                  <a:pt x="326" y="12"/>
                  <a:pt x="326" y="12"/>
                </a:cubicBezTo>
                <a:cubicBezTo>
                  <a:pt x="326" y="0"/>
                  <a:pt x="326" y="0"/>
                  <a:pt x="326" y="0"/>
                </a:cubicBezTo>
                <a:lnTo>
                  <a:pt x="193" y="14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24" name="Freeform 37">
            <a:extLst>
              <a:ext uri="{FF2B5EF4-FFF2-40B4-BE49-F238E27FC236}">
                <a16:creationId xmlns:a16="http://schemas.microsoft.com/office/drawing/2014/main" id="{64376646-D730-4642-A48C-3E10C0C13F79}"/>
              </a:ext>
            </a:extLst>
          </p:cNvPr>
          <p:cNvSpPr>
            <a:spLocks/>
          </p:cNvSpPr>
          <p:nvPr/>
        </p:nvSpPr>
        <p:spPr bwMode="auto">
          <a:xfrm>
            <a:off x="9262057" y="3785989"/>
            <a:ext cx="1056596" cy="470891"/>
          </a:xfrm>
          <a:custGeom>
            <a:avLst/>
            <a:gdLst>
              <a:gd name="T0" fmla="*/ 320 w 326"/>
              <a:gd name="T1" fmla="*/ 28 h 144"/>
              <a:gd name="T2" fmla="*/ 315 w 326"/>
              <a:gd name="T3" fmla="*/ 38 h 144"/>
              <a:gd name="T4" fmla="*/ 311 w 326"/>
              <a:gd name="T5" fmla="*/ 32 h 144"/>
              <a:gd name="T6" fmla="*/ 300 w 326"/>
              <a:gd name="T7" fmla="*/ 30 h 144"/>
              <a:gd name="T8" fmla="*/ 289 w 326"/>
              <a:gd name="T9" fmla="*/ 35 h 144"/>
              <a:gd name="T10" fmla="*/ 285 w 326"/>
              <a:gd name="T11" fmla="*/ 32 h 144"/>
              <a:gd name="T12" fmla="*/ 282 w 326"/>
              <a:gd name="T13" fmla="*/ 25 h 144"/>
              <a:gd name="T14" fmla="*/ 281 w 326"/>
              <a:gd name="T15" fmla="*/ 18 h 144"/>
              <a:gd name="T16" fmla="*/ 284 w 326"/>
              <a:gd name="T17" fmla="*/ 20 h 144"/>
              <a:gd name="T18" fmla="*/ 290 w 326"/>
              <a:gd name="T19" fmla="*/ 29 h 144"/>
              <a:gd name="T20" fmla="*/ 295 w 326"/>
              <a:gd name="T21" fmla="*/ 26 h 144"/>
              <a:gd name="T22" fmla="*/ 305 w 326"/>
              <a:gd name="T23" fmla="*/ 22 h 144"/>
              <a:gd name="T24" fmla="*/ 306 w 326"/>
              <a:gd name="T25" fmla="*/ 16 h 144"/>
              <a:gd name="T26" fmla="*/ 303 w 326"/>
              <a:gd name="T27" fmla="*/ 12 h 144"/>
              <a:gd name="T28" fmla="*/ 312 w 326"/>
              <a:gd name="T29" fmla="*/ 14 h 144"/>
              <a:gd name="T30" fmla="*/ 308 w 326"/>
              <a:gd name="T31" fmla="*/ 4 h 144"/>
              <a:gd name="T32" fmla="*/ 155 w 326"/>
              <a:gd name="T33" fmla="*/ 28 h 144"/>
              <a:gd name="T34" fmla="*/ 93 w 326"/>
              <a:gd name="T35" fmla="*/ 47 h 144"/>
              <a:gd name="T36" fmla="*/ 85 w 326"/>
              <a:gd name="T37" fmla="*/ 58 h 144"/>
              <a:gd name="T38" fmla="*/ 65 w 326"/>
              <a:gd name="T39" fmla="*/ 70 h 144"/>
              <a:gd name="T40" fmla="*/ 55 w 326"/>
              <a:gd name="T41" fmla="*/ 72 h 144"/>
              <a:gd name="T42" fmla="*/ 14 w 326"/>
              <a:gd name="T43" fmla="*/ 99 h 144"/>
              <a:gd name="T44" fmla="*/ 8 w 326"/>
              <a:gd name="T45" fmla="*/ 110 h 144"/>
              <a:gd name="T46" fmla="*/ 1 w 326"/>
              <a:gd name="T47" fmla="*/ 117 h 144"/>
              <a:gd name="T48" fmla="*/ 0 w 326"/>
              <a:gd name="T49" fmla="*/ 124 h 144"/>
              <a:gd name="T50" fmla="*/ 83 w 326"/>
              <a:gd name="T51" fmla="*/ 104 h 144"/>
              <a:gd name="T52" fmla="*/ 108 w 326"/>
              <a:gd name="T53" fmla="*/ 105 h 144"/>
              <a:gd name="T54" fmla="*/ 123 w 326"/>
              <a:gd name="T55" fmla="*/ 100 h 144"/>
              <a:gd name="T56" fmla="*/ 142 w 326"/>
              <a:gd name="T57" fmla="*/ 114 h 144"/>
              <a:gd name="T58" fmla="*/ 243 w 326"/>
              <a:gd name="T59" fmla="*/ 140 h 144"/>
              <a:gd name="T60" fmla="*/ 256 w 326"/>
              <a:gd name="T61" fmla="*/ 136 h 144"/>
              <a:gd name="T62" fmla="*/ 263 w 326"/>
              <a:gd name="T63" fmla="*/ 117 h 144"/>
              <a:gd name="T64" fmla="*/ 271 w 326"/>
              <a:gd name="T65" fmla="*/ 106 h 144"/>
              <a:gd name="T66" fmla="*/ 270 w 326"/>
              <a:gd name="T67" fmla="*/ 100 h 144"/>
              <a:gd name="T68" fmla="*/ 272 w 326"/>
              <a:gd name="T69" fmla="*/ 97 h 144"/>
              <a:gd name="T70" fmla="*/ 278 w 326"/>
              <a:gd name="T71" fmla="*/ 100 h 144"/>
              <a:gd name="T72" fmla="*/ 281 w 326"/>
              <a:gd name="T73" fmla="*/ 95 h 144"/>
              <a:gd name="T74" fmla="*/ 285 w 326"/>
              <a:gd name="T75" fmla="*/ 95 h 144"/>
              <a:gd name="T76" fmla="*/ 296 w 326"/>
              <a:gd name="T77" fmla="*/ 91 h 144"/>
              <a:gd name="T78" fmla="*/ 301 w 326"/>
              <a:gd name="T79" fmla="*/ 87 h 144"/>
              <a:gd name="T80" fmla="*/ 308 w 326"/>
              <a:gd name="T81" fmla="*/ 81 h 144"/>
              <a:gd name="T82" fmla="*/ 308 w 326"/>
              <a:gd name="T83" fmla="*/ 75 h 144"/>
              <a:gd name="T84" fmla="*/ 301 w 326"/>
              <a:gd name="T85" fmla="*/ 78 h 144"/>
              <a:gd name="T86" fmla="*/ 291 w 326"/>
              <a:gd name="T87" fmla="*/ 83 h 144"/>
              <a:gd name="T88" fmla="*/ 283 w 326"/>
              <a:gd name="T89" fmla="*/ 77 h 144"/>
              <a:gd name="T90" fmla="*/ 288 w 326"/>
              <a:gd name="T91" fmla="*/ 77 h 144"/>
              <a:gd name="T92" fmla="*/ 296 w 326"/>
              <a:gd name="T93" fmla="*/ 73 h 144"/>
              <a:gd name="T94" fmla="*/ 297 w 326"/>
              <a:gd name="T95" fmla="*/ 68 h 144"/>
              <a:gd name="T96" fmla="*/ 296 w 326"/>
              <a:gd name="T97" fmla="*/ 64 h 144"/>
              <a:gd name="T98" fmla="*/ 280 w 326"/>
              <a:gd name="T99" fmla="*/ 58 h 144"/>
              <a:gd name="T100" fmla="*/ 290 w 326"/>
              <a:gd name="T101" fmla="*/ 57 h 144"/>
              <a:gd name="T102" fmla="*/ 294 w 326"/>
              <a:gd name="T103" fmla="*/ 55 h 144"/>
              <a:gd name="T104" fmla="*/ 294 w 326"/>
              <a:gd name="T105" fmla="*/ 51 h 144"/>
              <a:gd name="T106" fmla="*/ 300 w 326"/>
              <a:gd name="T107" fmla="*/ 58 h 144"/>
              <a:gd name="T108" fmla="*/ 306 w 326"/>
              <a:gd name="T109" fmla="*/ 58 h 144"/>
              <a:gd name="T110" fmla="*/ 317 w 326"/>
              <a:gd name="T111" fmla="*/ 57 h 144"/>
              <a:gd name="T112" fmla="*/ 319 w 326"/>
              <a:gd name="T113" fmla="*/ 48 h 144"/>
              <a:gd name="T114" fmla="*/ 322 w 326"/>
              <a:gd name="T115" fmla="*/ 42 h 144"/>
              <a:gd name="T116" fmla="*/ 325 w 326"/>
              <a:gd name="T117" fmla="*/ 39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6" h="144">
                <a:moveTo>
                  <a:pt x="324" y="34"/>
                </a:moveTo>
                <a:cubicBezTo>
                  <a:pt x="322" y="31"/>
                  <a:pt x="322" y="31"/>
                  <a:pt x="322" y="31"/>
                </a:cubicBezTo>
                <a:cubicBezTo>
                  <a:pt x="320" y="28"/>
                  <a:pt x="320" y="28"/>
                  <a:pt x="320" y="28"/>
                </a:cubicBezTo>
                <a:cubicBezTo>
                  <a:pt x="317" y="28"/>
                  <a:pt x="317" y="28"/>
                  <a:pt x="317" y="28"/>
                </a:cubicBezTo>
                <a:cubicBezTo>
                  <a:pt x="316" y="29"/>
                  <a:pt x="316" y="29"/>
                  <a:pt x="316" y="29"/>
                </a:cubicBezTo>
                <a:cubicBezTo>
                  <a:pt x="315" y="38"/>
                  <a:pt x="315" y="38"/>
                  <a:pt x="315" y="38"/>
                </a:cubicBezTo>
                <a:cubicBezTo>
                  <a:pt x="315" y="40"/>
                  <a:pt x="315" y="40"/>
                  <a:pt x="315" y="40"/>
                </a:cubicBezTo>
                <a:cubicBezTo>
                  <a:pt x="312" y="38"/>
                  <a:pt x="312" y="38"/>
                  <a:pt x="312" y="38"/>
                </a:cubicBezTo>
                <a:cubicBezTo>
                  <a:pt x="311" y="32"/>
                  <a:pt x="311" y="32"/>
                  <a:pt x="311" y="32"/>
                </a:cubicBezTo>
                <a:cubicBezTo>
                  <a:pt x="309" y="28"/>
                  <a:pt x="309" y="28"/>
                  <a:pt x="309" y="28"/>
                </a:cubicBezTo>
                <a:cubicBezTo>
                  <a:pt x="306" y="27"/>
                  <a:pt x="306" y="27"/>
                  <a:pt x="306" y="27"/>
                </a:cubicBezTo>
                <a:cubicBezTo>
                  <a:pt x="300" y="30"/>
                  <a:pt x="300" y="30"/>
                  <a:pt x="300" y="30"/>
                </a:cubicBezTo>
                <a:cubicBezTo>
                  <a:pt x="298" y="30"/>
                  <a:pt x="298" y="30"/>
                  <a:pt x="298" y="30"/>
                </a:cubicBezTo>
                <a:cubicBezTo>
                  <a:pt x="292" y="32"/>
                  <a:pt x="292" y="32"/>
                  <a:pt x="292" y="32"/>
                </a:cubicBezTo>
                <a:cubicBezTo>
                  <a:pt x="289" y="35"/>
                  <a:pt x="289" y="35"/>
                  <a:pt x="289" y="35"/>
                </a:cubicBezTo>
                <a:cubicBezTo>
                  <a:pt x="286" y="39"/>
                  <a:pt x="286" y="39"/>
                  <a:pt x="286" y="39"/>
                </a:cubicBezTo>
                <a:cubicBezTo>
                  <a:pt x="285" y="37"/>
                  <a:pt x="285" y="37"/>
                  <a:pt x="285" y="37"/>
                </a:cubicBezTo>
                <a:cubicBezTo>
                  <a:pt x="285" y="32"/>
                  <a:pt x="285" y="32"/>
                  <a:pt x="285" y="32"/>
                </a:cubicBezTo>
                <a:cubicBezTo>
                  <a:pt x="285" y="30"/>
                  <a:pt x="285" y="30"/>
                  <a:pt x="285" y="30"/>
                </a:cubicBezTo>
                <a:cubicBezTo>
                  <a:pt x="283" y="27"/>
                  <a:pt x="283" y="27"/>
                  <a:pt x="283" y="27"/>
                </a:cubicBezTo>
                <a:cubicBezTo>
                  <a:pt x="282" y="25"/>
                  <a:pt x="282" y="25"/>
                  <a:pt x="282" y="25"/>
                </a:cubicBezTo>
                <a:cubicBezTo>
                  <a:pt x="281" y="23"/>
                  <a:pt x="281" y="23"/>
                  <a:pt x="281" y="23"/>
                </a:cubicBezTo>
                <a:cubicBezTo>
                  <a:pt x="281" y="20"/>
                  <a:pt x="281" y="20"/>
                  <a:pt x="281" y="20"/>
                </a:cubicBezTo>
                <a:cubicBezTo>
                  <a:pt x="281" y="18"/>
                  <a:pt x="281" y="18"/>
                  <a:pt x="281" y="18"/>
                </a:cubicBezTo>
                <a:cubicBezTo>
                  <a:pt x="283" y="16"/>
                  <a:pt x="283" y="16"/>
                  <a:pt x="283" y="16"/>
                </a:cubicBezTo>
                <a:cubicBezTo>
                  <a:pt x="283" y="16"/>
                  <a:pt x="283" y="16"/>
                  <a:pt x="283" y="16"/>
                </a:cubicBezTo>
                <a:cubicBezTo>
                  <a:pt x="284" y="20"/>
                  <a:pt x="284" y="20"/>
                  <a:pt x="284" y="20"/>
                </a:cubicBezTo>
                <a:cubicBezTo>
                  <a:pt x="285" y="26"/>
                  <a:pt x="285" y="26"/>
                  <a:pt x="285" y="26"/>
                </a:cubicBezTo>
                <a:cubicBezTo>
                  <a:pt x="287" y="31"/>
                  <a:pt x="287" y="31"/>
                  <a:pt x="287" y="31"/>
                </a:cubicBezTo>
                <a:cubicBezTo>
                  <a:pt x="290" y="29"/>
                  <a:pt x="290" y="29"/>
                  <a:pt x="290" y="29"/>
                </a:cubicBezTo>
                <a:cubicBezTo>
                  <a:pt x="291" y="28"/>
                  <a:pt x="291" y="28"/>
                  <a:pt x="291" y="28"/>
                </a:cubicBezTo>
                <a:cubicBezTo>
                  <a:pt x="294" y="26"/>
                  <a:pt x="294" y="26"/>
                  <a:pt x="294" y="26"/>
                </a:cubicBezTo>
                <a:cubicBezTo>
                  <a:pt x="295" y="26"/>
                  <a:pt x="295" y="26"/>
                  <a:pt x="295" y="26"/>
                </a:cubicBezTo>
                <a:cubicBezTo>
                  <a:pt x="299" y="24"/>
                  <a:pt x="299" y="24"/>
                  <a:pt x="299" y="24"/>
                </a:cubicBezTo>
                <a:cubicBezTo>
                  <a:pt x="300" y="22"/>
                  <a:pt x="300" y="22"/>
                  <a:pt x="300" y="22"/>
                </a:cubicBezTo>
                <a:cubicBezTo>
                  <a:pt x="305" y="22"/>
                  <a:pt x="305" y="22"/>
                  <a:pt x="305" y="22"/>
                </a:cubicBezTo>
                <a:cubicBezTo>
                  <a:pt x="306" y="19"/>
                  <a:pt x="306" y="19"/>
                  <a:pt x="306" y="19"/>
                </a:cubicBezTo>
                <a:cubicBezTo>
                  <a:pt x="307" y="18"/>
                  <a:pt x="307" y="18"/>
                  <a:pt x="307" y="18"/>
                </a:cubicBezTo>
                <a:cubicBezTo>
                  <a:pt x="307" y="18"/>
                  <a:pt x="306" y="17"/>
                  <a:pt x="306" y="16"/>
                </a:cubicBezTo>
                <a:cubicBezTo>
                  <a:pt x="305" y="16"/>
                  <a:pt x="305" y="16"/>
                  <a:pt x="305" y="16"/>
                </a:cubicBezTo>
                <a:cubicBezTo>
                  <a:pt x="303" y="13"/>
                  <a:pt x="303" y="13"/>
                  <a:pt x="303" y="13"/>
                </a:cubicBezTo>
                <a:cubicBezTo>
                  <a:pt x="303" y="12"/>
                  <a:pt x="303" y="12"/>
                  <a:pt x="303" y="12"/>
                </a:cubicBezTo>
                <a:cubicBezTo>
                  <a:pt x="304" y="12"/>
                  <a:pt x="304" y="12"/>
                  <a:pt x="304" y="12"/>
                </a:cubicBezTo>
                <a:cubicBezTo>
                  <a:pt x="309" y="14"/>
                  <a:pt x="309" y="14"/>
                  <a:pt x="309" y="14"/>
                </a:cubicBezTo>
                <a:cubicBezTo>
                  <a:pt x="312" y="14"/>
                  <a:pt x="312" y="14"/>
                  <a:pt x="312" y="14"/>
                </a:cubicBezTo>
                <a:cubicBezTo>
                  <a:pt x="312" y="11"/>
                  <a:pt x="312" y="11"/>
                  <a:pt x="312" y="11"/>
                </a:cubicBezTo>
                <a:cubicBezTo>
                  <a:pt x="309" y="7"/>
                  <a:pt x="309" y="7"/>
                  <a:pt x="309" y="7"/>
                </a:cubicBezTo>
                <a:cubicBezTo>
                  <a:pt x="308" y="4"/>
                  <a:pt x="308" y="4"/>
                  <a:pt x="308" y="4"/>
                </a:cubicBezTo>
                <a:cubicBezTo>
                  <a:pt x="305" y="0"/>
                  <a:pt x="305" y="0"/>
                  <a:pt x="305" y="0"/>
                </a:cubicBezTo>
                <a:cubicBezTo>
                  <a:pt x="218" y="18"/>
                  <a:pt x="218" y="18"/>
                  <a:pt x="218" y="18"/>
                </a:cubicBezTo>
                <a:cubicBezTo>
                  <a:pt x="155" y="28"/>
                  <a:pt x="155" y="28"/>
                  <a:pt x="155" y="28"/>
                </a:cubicBezTo>
                <a:cubicBezTo>
                  <a:pt x="94" y="35"/>
                  <a:pt x="94" y="35"/>
                  <a:pt x="94" y="35"/>
                </a:cubicBezTo>
                <a:cubicBezTo>
                  <a:pt x="94" y="47"/>
                  <a:pt x="94" y="47"/>
                  <a:pt x="94" y="47"/>
                </a:cubicBezTo>
                <a:cubicBezTo>
                  <a:pt x="93" y="47"/>
                  <a:pt x="93" y="47"/>
                  <a:pt x="93" y="47"/>
                </a:cubicBezTo>
                <a:cubicBezTo>
                  <a:pt x="89" y="49"/>
                  <a:pt x="89" y="49"/>
                  <a:pt x="89" y="49"/>
                </a:cubicBezTo>
                <a:cubicBezTo>
                  <a:pt x="86" y="54"/>
                  <a:pt x="86" y="54"/>
                  <a:pt x="86" y="54"/>
                </a:cubicBezTo>
                <a:cubicBezTo>
                  <a:pt x="85" y="58"/>
                  <a:pt x="85" y="58"/>
                  <a:pt x="85" y="58"/>
                </a:cubicBezTo>
                <a:cubicBezTo>
                  <a:pt x="74" y="60"/>
                  <a:pt x="74" y="60"/>
                  <a:pt x="74" y="60"/>
                </a:cubicBezTo>
                <a:cubicBezTo>
                  <a:pt x="69" y="66"/>
                  <a:pt x="69" y="66"/>
                  <a:pt x="69" y="66"/>
                </a:cubicBezTo>
                <a:cubicBezTo>
                  <a:pt x="65" y="70"/>
                  <a:pt x="65" y="70"/>
                  <a:pt x="65" y="70"/>
                </a:cubicBezTo>
                <a:cubicBezTo>
                  <a:pt x="62" y="66"/>
                  <a:pt x="62" y="66"/>
                  <a:pt x="62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5" y="72"/>
                  <a:pt x="55" y="72"/>
                  <a:pt x="55" y="72"/>
                </a:cubicBezTo>
                <a:cubicBezTo>
                  <a:pt x="53" y="76"/>
                  <a:pt x="53" y="76"/>
                  <a:pt x="53" y="76"/>
                </a:cubicBezTo>
                <a:cubicBezTo>
                  <a:pt x="48" y="79"/>
                  <a:pt x="48" y="79"/>
                  <a:pt x="48" y="79"/>
                </a:cubicBezTo>
                <a:cubicBezTo>
                  <a:pt x="14" y="99"/>
                  <a:pt x="14" y="99"/>
                  <a:pt x="14" y="99"/>
                </a:cubicBezTo>
                <a:cubicBezTo>
                  <a:pt x="11" y="103"/>
                  <a:pt x="11" y="103"/>
                  <a:pt x="11" y="103"/>
                </a:cubicBezTo>
                <a:cubicBezTo>
                  <a:pt x="12" y="107"/>
                  <a:pt x="12" y="107"/>
                  <a:pt x="12" y="107"/>
                </a:cubicBezTo>
                <a:cubicBezTo>
                  <a:pt x="8" y="110"/>
                  <a:pt x="8" y="110"/>
                  <a:pt x="8" y="110"/>
                </a:cubicBezTo>
                <a:cubicBezTo>
                  <a:pt x="5" y="110"/>
                  <a:pt x="5" y="110"/>
                  <a:pt x="5" y="110"/>
                </a:cubicBezTo>
                <a:cubicBezTo>
                  <a:pt x="1" y="114"/>
                  <a:pt x="1" y="114"/>
                  <a:pt x="1" y="114"/>
                </a:cubicBezTo>
                <a:cubicBezTo>
                  <a:pt x="1" y="117"/>
                  <a:pt x="1" y="117"/>
                  <a:pt x="1" y="117"/>
                </a:cubicBezTo>
                <a:cubicBezTo>
                  <a:pt x="0" y="123"/>
                  <a:pt x="0" y="123"/>
                  <a:pt x="0" y="123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24"/>
                  <a:pt x="0" y="124"/>
                  <a:pt x="0" y="124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83" y="104"/>
                  <a:pt x="83" y="104"/>
                  <a:pt x="83" y="104"/>
                </a:cubicBezTo>
                <a:cubicBezTo>
                  <a:pt x="90" y="104"/>
                  <a:pt x="90" y="104"/>
                  <a:pt x="90" y="104"/>
                </a:cubicBezTo>
                <a:cubicBezTo>
                  <a:pt x="102" y="106"/>
                  <a:pt x="102" y="106"/>
                  <a:pt x="102" y="106"/>
                </a:cubicBezTo>
                <a:cubicBezTo>
                  <a:pt x="108" y="105"/>
                  <a:pt x="108" y="105"/>
                  <a:pt x="108" y="105"/>
                </a:cubicBezTo>
                <a:cubicBezTo>
                  <a:pt x="111" y="104"/>
                  <a:pt x="111" y="104"/>
                  <a:pt x="111" y="104"/>
                </a:cubicBezTo>
                <a:cubicBezTo>
                  <a:pt x="116" y="101"/>
                  <a:pt x="116" y="101"/>
                  <a:pt x="116" y="101"/>
                </a:cubicBezTo>
                <a:cubicBezTo>
                  <a:pt x="123" y="100"/>
                  <a:pt x="123" y="100"/>
                  <a:pt x="123" y="100"/>
                </a:cubicBezTo>
                <a:cubicBezTo>
                  <a:pt x="132" y="101"/>
                  <a:pt x="132" y="101"/>
                  <a:pt x="132" y="101"/>
                </a:cubicBezTo>
                <a:cubicBezTo>
                  <a:pt x="138" y="104"/>
                  <a:pt x="138" y="104"/>
                  <a:pt x="138" y="104"/>
                </a:cubicBezTo>
                <a:cubicBezTo>
                  <a:pt x="142" y="114"/>
                  <a:pt x="142" y="114"/>
                  <a:pt x="142" y="114"/>
                </a:cubicBezTo>
                <a:cubicBezTo>
                  <a:pt x="182" y="106"/>
                  <a:pt x="182" y="106"/>
                  <a:pt x="182" y="106"/>
                </a:cubicBezTo>
                <a:cubicBezTo>
                  <a:pt x="234" y="144"/>
                  <a:pt x="234" y="144"/>
                  <a:pt x="234" y="144"/>
                </a:cubicBezTo>
                <a:cubicBezTo>
                  <a:pt x="243" y="140"/>
                  <a:pt x="243" y="140"/>
                  <a:pt x="243" y="140"/>
                </a:cubicBezTo>
                <a:cubicBezTo>
                  <a:pt x="245" y="140"/>
                  <a:pt x="245" y="140"/>
                  <a:pt x="245" y="140"/>
                </a:cubicBezTo>
                <a:cubicBezTo>
                  <a:pt x="254" y="139"/>
                  <a:pt x="254" y="139"/>
                  <a:pt x="254" y="139"/>
                </a:cubicBezTo>
                <a:cubicBezTo>
                  <a:pt x="256" y="136"/>
                  <a:pt x="256" y="136"/>
                  <a:pt x="256" y="136"/>
                </a:cubicBezTo>
                <a:cubicBezTo>
                  <a:pt x="259" y="133"/>
                  <a:pt x="259" y="133"/>
                  <a:pt x="259" y="133"/>
                </a:cubicBezTo>
                <a:cubicBezTo>
                  <a:pt x="260" y="124"/>
                  <a:pt x="260" y="124"/>
                  <a:pt x="260" y="124"/>
                </a:cubicBezTo>
                <a:cubicBezTo>
                  <a:pt x="263" y="117"/>
                  <a:pt x="263" y="117"/>
                  <a:pt x="263" y="117"/>
                </a:cubicBezTo>
                <a:cubicBezTo>
                  <a:pt x="267" y="111"/>
                  <a:pt x="267" y="111"/>
                  <a:pt x="267" y="111"/>
                </a:cubicBezTo>
                <a:cubicBezTo>
                  <a:pt x="271" y="108"/>
                  <a:pt x="271" y="108"/>
                  <a:pt x="271" y="108"/>
                </a:cubicBezTo>
                <a:cubicBezTo>
                  <a:pt x="271" y="106"/>
                  <a:pt x="271" y="106"/>
                  <a:pt x="271" y="106"/>
                </a:cubicBezTo>
                <a:cubicBezTo>
                  <a:pt x="270" y="103"/>
                  <a:pt x="270" y="103"/>
                  <a:pt x="270" y="103"/>
                </a:cubicBezTo>
                <a:cubicBezTo>
                  <a:pt x="269" y="101"/>
                  <a:pt x="269" y="101"/>
                  <a:pt x="269" y="101"/>
                </a:cubicBezTo>
                <a:cubicBezTo>
                  <a:pt x="270" y="100"/>
                  <a:pt x="270" y="100"/>
                  <a:pt x="270" y="100"/>
                </a:cubicBezTo>
                <a:cubicBezTo>
                  <a:pt x="270" y="98"/>
                  <a:pt x="270" y="98"/>
                  <a:pt x="270" y="98"/>
                </a:cubicBezTo>
                <a:cubicBezTo>
                  <a:pt x="271" y="97"/>
                  <a:pt x="271" y="97"/>
                  <a:pt x="271" y="97"/>
                </a:cubicBezTo>
                <a:cubicBezTo>
                  <a:pt x="272" y="97"/>
                  <a:pt x="272" y="97"/>
                  <a:pt x="272" y="97"/>
                </a:cubicBezTo>
                <a:cubicBezTo>
                  <a:pt x="273" y="98"/>
                  <a:pt x="273" y="98"/>
                  <a:pt x="273" y="98"/>
                </a:cubicBezTo>
                <a:cubicBezTo>
                  <a:pt x="274" y="102"/>
                  <a:pt x="274" y="102"/>
                  <a:pt x="274" y="102"/>
                </a:cubicBezTo>
                <a:cubicBezTo>
                  <a:pt x="278" y="100"/>
                  <a:pt x="278" y="100"/>
                  <a:pt x="278" y="100"/>
                </a:cubicBezTo>
                <a:cubicBezTo>
                  <a:pt x="281" y="99"/>
                  <a:pt x="281" y="99"/>
                  <a:pt x="281" y="99"/>
                </a:cubicBezTo>
                <a:cubicBezTo>
                  <a:pt x="281" y="97"/>
                  <a:pt x="281" y="97"/>
                  <a:pt x="281" y="97"/>
                </a:cubicBezTo>
                <a:cubicBezTo>
                  <a:pt x="281" y="95"/>
                  <a:pt x="281" y="95"/>
                  <a:pt x="281" y="95"/>
                </a:cubicBezTo>
                <a:cubicBezTo>
                  <a:pt x="283" y="94"/>
                  <a:pt x="283" y="94"/>
                  <a:pt x="283" y="94"/>
                </a:cubicBezTo>
                <a:cubicBezTo>
                  <a:pt x="283" y="93"/>
                  <a:pt x="283" y="93"/>
                  <a:pt x="283" y="93"/>
                </a:cubicBezTo>
                <a:cubicBezTo>
                  <a:pt x="285" y="95"/>
                  <a:pt x="285" y="95"/>
                  <a:pt x="285" y="95"/>
                </a:cubicBezTo>
                <a:cubicBezTo>
                  <a:pt x="290" y="93"/>
                  <a:pt x="290" y="93"/>
                  <a:pt x="290" y="93"/>
                </a:cubicBezTo>
                <a:cubicBezTo>
                  <a:pt x="294" y="91"/>
                  <a:pt x="294" y="91"/>
                  <a:pt x="294" y="91"/>
                </a:cubicBezTo>
                <a:cubicBezTo>
                  <a:pt x="296" y="91"/>
                  <a:pt x="296" y="91"/>
                  <a:pt x="296" y="91"/>
                </a:cubicBezTo>
                <a:cubicBezTo>
                  <a:pt x="299" y="89"/>
                  <a:pt x="299" y="89"/>
                  <a:pt x="299" y="89"/>
                </a:cubicBezTo>
                <a:cubicBezTo>
                  <a:pt x="301" y="88"/>
                  <a:pt x="301" y="88"/>
                  <a:pt x="301" y="88"/>
                </a:cubicBezTo>
                <a:cubicBezTo>
                  <a:pt x="301" y="87"/>
                  <a:pt x="301" y="87"/>
                  <a:pt x="301" y="87"/>
                </a:cubicBezTo>
                <a:cubicBezTo>
                  <a:pt x="305" y="90"/>
                  <a:pt x="305" y="90"/>
                  <a:pt x="305" y="90"/>
                </a:cubicBezTo>
                <a:cubicBezTo>
                  <a:pt x="307" y="86"/>
                  <a:pt x="307" y="86"/>
                  <a:pt x="307" y="86"/>
                </a:cubicBezTo>
                <a:cubicBezTo>
                  <a:pt x="308" y="81"/>
                  <a:pt x="308" y="81"/>
                  <a:pt x="308" y="81"/>
                </a:cubicBezTo>
                <a:cubicBezTo>
                  <a:pt x="309" y="79"/>
                  <a:pt x="309" y="79"/>
                  <a:pt x="309" y="79"/>
                </a:cubicBezTo>
                <a:cubicBezTo>
                  <a:pt x="310" y="77"/>
                  <a:pt x="310" y="77"/>
                  <a:pt x="310" y="77"/>
                </a:cubicBezTo>
                <a:cubicBezTo>
                  <a:pt x="310" y="77"/>
                  <a:pt x="309" y="74"/>
                  <a:pt x="308" y="75"/>
                </a:cubicBezTo>
                <a:cubicBezTo>
                  <a:pt x="307" y="75"/>
                  <a:pt x="304" y="76"/>
                  <a:pt x="304" y="76"/>
                </a:cubicBezTo>
                <a:cubicBezTo>
                  <a:pt x="303" y="78"/>
                  <a:pt x="303" y="78"/>
                  <a:pt x="303" y="78"/>
                </a:cubicBezTo>
                <a:cubicBezTo>
                  <a:pt x="301" y="78"/>
                  <a:pt x="301" y="78"/>
                  <a:pt x="301" y="78"/>
                </a:cubicBezTo>
                <a:cubicBezTo>
                  <a:pt x="299" y="80"/>
                  <a:pt x="299" y="80"/>
                  <a:pt x="299" y="80"/>
                </a:cubicBezTo>
                <a:cubicBezTo>
                  <a:pt x="294" y="83"/>
                  <a:pt x="294" y="83"/>
                  <a:pt x="294" y="83"/>
                </a:cubicBezTo>
                <a:cubicBezTo>
                  <a:pt x="291" y="83"/>
                  <a:pt x="291" y="83"/>
                  <a:pt x="291" y="83"/>
                </a:cubicBezTo>
                <a:cubicBezTo>
                  <a:pt x="283" y="81"/>
                  <a:pt x="283" y="81"/>
                  <a:pt x="283" y="81"/>
                </a:cubicBezTo>
                <a:cubicBezTo>
                  <a:pt x="283" y="79"/>
                  <a:pt x="283" y="79"/>
                  <a:pt x="283" y="79"/>
                </a:cubicBezTo>
                <a:cubicBezTo>
                  <a:pt x="283" y="77"/>
                  <a:pt x="283" y="77"/>
                  <a:pt x="283" y="77"/>
                </a:cubicBezTo>
                <a:cubicBezTo>
                  <a:pt x="284" y="76"/>
                  <a:pt x="284" y="76"/>
                  <a:pt x="284" y="76"/>
                </a:cubicBezTo>
                <a:cubicBezTo>
                  <a:pt x="286" y="76"/>
                  <a:pt x="286" y="76"/>
                  <a:pt x="286" y="76"/>
                </a:cubicBezTo>
                <a:cubicBezTo>
                  <a:pt x="288" y="77"/>
                  <a:pt x="288" y="77"/>
                  <a:pt x="288" y="77"/>
                </a:cubicBezTo>
                <a:cubicBezTo>
                  <a:pt x="293" y="77"/>
                  <a:pt x="293" y="77"/>
                  <a:pt x="293" y="77"/>
                </a:cubicBezTo>
                <a:cubicBezTo>
                  <a:pt x="296" y="75"/>
                  <a:pt x="296" y="75"/>
                  <a:pt x="296" y="75"/>
                </a:cubicBezTo>
                <a:cubicBezTo>
                  <a:pt x="296" y="73"/>
                  <a:pt x="296" y="73"/>
                  <a:pt x="296" y="73"/>
                </a:cubicBezTo>
                <a:cubicBezTo>
                  <a:pt x="295" y="71"/>
                  <a:pt x="295" y="71"/>
                  <a:pt x="295" y="71"/>
                </a:cubicBezTo>
                <a:cubicBezTo>
                  <a:pt x="296" y="68"/>
                  <a:pt x="296" y="68"/>
                  <a:pt x="296" y="68"/>
                </a:cubicBezTo>
                <a:cubicBezTo>
                  <a:pt x="297" y="68"/>
                  <a:pt x="297" y="68"/>
                  <a:pt x="297" y="68"/>
                </a:cubicBezTo>
                <a:cubicBezTo>
                  <a:pt x="299" y="66"/>
                  <a:pt x="299" y="66"/>
                  <a:pt x="299" y="66"/>
                </a:cubicBezTo>
                <a:cubicBezTo>
                  <a:pt x="299" y="64"/>
                  <a:pt x="299" y="64"/>
                  <a:pt x="299" y="64"/>
                </a:cubicBezTo>
                <a:cubicBezTo>
                  <a:pt x="296" y="64"/>
                  <a:pt x="296" y="64"/>
                  <a:pt x="296" y="64"/>
                </a:cubicBezTo>
                <a:cubicBezTo>
                  <a:pt x="290" y="61"/>
                  <a:pt x="290" y="61"/>
                  <a:pt x="290" y="61"/>
                </a:cubicBezTo>
                <a:cubicBezTo>
                  <a:pt x="283" y="60"/>
                  <a:pt x="283" y="60"/>
                  <a:pt x="283" y="60"/>
                </a:cubicBezTo>
                <a:cubicBezTo>
                  <a:pt x="280" y="58"/>
                  <a:pt x="280" y="58"/>
                  <a:pt x="280" y="58"/>
                </a:cubicBezTo>
                <a:cubicBezTo>
                  <a:pt x="280" y="57"/>
                  <a:pt x="280" y="57"/>
                  <a:pt x="280" y="57"/>
                </a:cubicBezTo>
                <a:cubicBezTo>
                  <a:pt x="284" y="57"/>
                  <a:pt x="284" y="57"/>
                  <a:pt x="284" y="57"/>
                </a:cubicBezTo>
                <a:cubicBezTo>
                  <a:pt x="290" y="57"/>
                  <a:pt x="290" y="57"/>
                  <a:pt x="290" y="57"/>
                </a:cubicBezTo>
                <a:cubicBezTo>
                  <a:pt x="294" y="59"/>
                  <a:pt x="294" y="59"/>
                  <a:pt x="294" y="59"/>
                </a:cubicBezTo>
                <a:cubicBezTo>
                  <a:pt x="295" y="57"/>
                  <a:pt x="295" y="57"/>
                  <a:pt x="295" y="57"/>
                </a:cubicBezTo>
                <a:cubicBezTo>
                  <a:pt x="294" y="55"/>
                  <a:pt x="294" y="55"/>
                  <a:pt x="294" y="55"/>
                </a:cubicBezTo>
                <a:cubicBezTo>
                  <a:pt x="293" y="54"/>
                  <a:pt x="293" y="54"/>
                  <a:pt x="293" y="54"/>
                </a:cubicBezTo>
                <a:cubicBezTo>
                  <a:pt x="292" y="52"/>
                  <a:pt x="292" y="52"/>
                  <a:pt x="292" y="52"/>
                </a:cubicBezTo>
                <a:cubicBezTo>
                  <a:pt x="294" y="51"/>
                  <a:pt x="294" y="51"/>
                  <a:pt x="294" y="51"/>
                </a:cubicBezTo>
                <a:cubicBezTo>
                  <a:pt x="297" y="51"/>
                  <a:pt x="297" y="51"/>
                  <a:pt x="297" y="51"/>
                </a:cubicBezTo>
                <a:cubicBezTo>
                  <a:pt x="298" y="56"/>
                  <a:pt x="298" y="56"/>
                  <a:pt x="298" y="56"/>
                </a:cubicBezTo>
                <a:cubicBezTo>
                  <a:pt x="300" y="58"/>
                  <a:pt x="300" y="58"/>
                  <a:pt x="300" y="58"/>
                </a:cubicBezTo>
                <a:cubicBezTo>
                  <a:pt x="303" y="58"/>
                  <a:pt x="303" y="58"/>
                  <a:pt x="303" y="58"/>
                </a:cubicBezTo>
                <a:cubicBezTo>
                  <a:pt x="304" y="57"/>
                  <a:pt x="304" y="57"/>
                  <a:pt x="304" y="57"/>
                </a:cubicBezTo>
                <a:cubicBezTo>
                  <a:pt x="306" y="58"/>
                  <a:pt x="306" y="58"/>
                  <a:pt x="306" y="58"/>
                </a:cubicBezTo>
                <a:cubicBezTo>
                  <a:pt x="310" y="58"/>
                  <a:pt x="310" y="58"/>
                  <a:pt x="310" y="58"/>
                </a:cubicBezTo>
                <a:cubicBezTo>
                  <a:pt x="316" y="58"/>
                  <a:pt x="316" y="58"/>
                  <a:pt x="316" y="58"/>
                </a:cubicBezTo>
                <a:cubicBezTo>
                  <a:pt x="317" y="57"/>
                  <a:pt x="317" y="57"/>
                  <a:pt x="317" y="57"/>
                </a:cubicBezTo>
                <a:cubicBezTo>
                  <a:pt x="317" y="53"/>
                  <a:pt x="317" y="53"/>
                  <a:pt x="317" y="53"/>
                </a:cubicBezTo>
                <a:cubicBezTo>
                  <a:pt x="318" y="51"/>
                  <a:pt x="318" y="51"/>
                  <a:pt x="318" y="51"/>
                </a:cubicBezTo>
                <a:cubicBezTo>
                  <a:pt x="319" y="48"/>
                  <a:pt x="319" y="48"/>
                  <a:pt x="319" y="48"/>
                </a:cubicBezTo>
                <a:cubicBezTo>
                  <a:pt x="319" y="46"/>
                  <a:pt x="319" y="46"/>
                  <a:pt x="319" y="46"/>
                </a:cubicBezTo>
                <a:cubicBezTo>
                  <a:pt x="320" y="42"/>
                  <a:pt x="320" y="42"/>
                  <a:pt x="320" y="42"/>
                </a:cubicBezTo>
                <a:cubicBezTo>
                  <a:pt x="322" y="42"/>
                  <a:pt x="322" y="42"/>
                  <a:pt x="322" y="42"/>
                </a:cubicBezTo>
                <a:cubicBezTo>
                  <a:pt x="323" y="44"/>
                  <a:pt x="323" y="44"/>
                  <a:pt x="323" y="44"/>
                </a:cubicBezTo>
                <a:cubicBezTo>
                  <a:pt x="325" y="42"/>
                  <a:pt x="325" y="42"/>
                  <a:pt x="325" y="42"/>
                </a:cubicBezTo>
                <a:cubicBezTo>
                  <a:pt x="325" y="39"/>
                  <a:pt x="325" y="39"/>
                  <a:pt x="325" y="39"/>
                </a:cubicBezTo>
                <a:cubicBezTo>
                  <a:pt x="326" y="37"/>
                  <a:pt x="326" y="37"/>
                  <a:pt x="326" y="37"/>
                </a:cubicBezTo>
                <a:lnTo>
                  <a:pt x="324" y="34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25" name="Freeform 38">
            <a:extLst>
              <a:ext uri="{FF2B5EF4-FFF2-40B4-BE49-F238E27FC236}">
                <a16:creationId xmlns:a16="http://schemas.microsoft.com/office/drawing/2014/main" id="{66798675-0951-1841-BE7A-51EA90A73E72}"/>
              </a:ext>
            </a:extLst>
          </p:cNvPr>
          <p:cNvSpPr>
            <a:spLocks/>
          </p:cNvSpPr>
          <p:nvPr/>
        </p:nvSpPr>
        <p:spPr bwMode="auto">
          <a:xfrm>
            <a:off x="9108926" y="4171967"/>
            <a:ext cx="650801" cy="706339"/>
          </a:xfrm>
          <a:custGeom>
            <a:avLst/>
            <a:gdLst>
              <a:gd name="T0" fmla="*/ 196 w 201"/>
              <a:gd name="T1" fmla="*/ 127 h 216"/>
              <a:gd name="T2" fmla="*/ 195 w 201"/>
              <a:gd name="T3" fmla="*/ 120 h 216"/>
              <a:gd name="T4" fmla="*/ 191 w 201"/>
              <a:gd name="T5" fmla="*/ 115 h 216"/>
              <a:gd name="T6" fmla="*/ 190 w 201"/>
              <a:gd name="T7" fmla="*/ 110 h 216"/>
              <a:gd name="T8" fmla="*/ 187 w 201"/>
              <a:gd name="T9" fmla="*/ 107 h 216"/>
              <a:gd name="T10" fmla="*/ 183 w 201"/>
              <a:gd name="T11" fmla="*/ 106 h 216"/>
              <a:gd name="T12" fmla="*/ 181 w 201"/>
              <a:gd name="T13" fmla="*/ 101 h 216"/>
              <a:gd name="T14" fmla="*/ 179 w 201"/>
              <a:gd name="T15" fmla="*/ 96 h 216"/>
              <a:gd name="T16" fmla="*/ 174 w 201"/>
              <a:gd name="T17" fmla="*/ 89 h 216"/>
              <a:gd name="T18" fmla="*/ 168 w 201"/>
              <a:gd name="T19" fmla="*/ 84 h 216"/>
              <a:gd name="T20" fmla="*/ 158 w 201"/>
              <a:gd name="T21" fmla="*/ 78 h 216"/>
              <a:gd name="T22" fmla="*/ 147 w 201"/>
              <a:gd name="T23" fmla="*/ 63 h 216"/>
              <a:gd name="T24" fmla="*/ 126 w 201"/>
              <a:gd name="T25" fmla="*/ 46 h 216"/>
              <a:gd name="T26" fmla="*/ 116 w 201"/>
              <a:gd name="T27" fmla="*/ 35 h 216"/>
              <a:gd name="T28" fmla="*/ 111 w 201"/>
              <a:gd name="T29" fmla="*/ 27 h 216"/>
              <a:gd name="T30" fmla="*/ 96 w 201"/>
              <a:gd name="T31" fmla="*/ 19 h 216"/>
              <a:gd name="T32" fmla="*/ 92 w 201"/>
              <a:gd name="T33" fmla="*/ 14 h 216"/>
              <a:gd name="T34" fmla="*/ 97 w 201"/>
              <a:gd name="T35" fmla="*/ 8 h 216"/>
              <a:gd name="T36" fmla="*/ 103 w 201"/>
              <a:gd name="T37" fmla="*/ 4 h 216"/>
              <a:gd name="T38" fmla="*/ 104 w 201"/>
              <a:gd name="T39" fmla="*/ 0 h 216"/>
              <a:gd name="T40" fmla="*/ 48 w 201"/>
              <a:gd name="T41" fmla="*/ 6 h 216"/>
              <a:gd name="T42" fmla="*/ 0 w 201"/>
              <a:gd name="T43" fmla="*/ 10 h 216"/>
              <a:gd name="T44" fmla="*/ 11 w 201"/>
              <a:gd name="T45" fmla="*/ 58 h 216"/>
              <a:gd name="T46" fmla="*/ 25 w 201"/>
              <a:gd name="T47" fmla="*/ 107 h 216"/>
              <a:gd name="T48" fmla="*/ 38 w 201"/>
              <a:gd name="T49" fmla="*/ 128 h 216"/>
              <a:gd name="T50" fmla="*/ 39 w 201"/>
              <a:gd name="T51" fmla="*/ 137 h 216"/>
              <a:gd name="T52" fmla="*/ 40 w 201"/>
              <a:gd name="T53" fmla="*/ 144 h 216"/>
              <a:gd name="T54" fmla="*/ 39 w 201"/>
              <a:gd name="T55" fmla="*/ 150 h 216"/>
              <a:gd name="T56" fmla="*/ 35 w 201"/>
              <a:gd name="T57" fmla="*/ 157 h 216"/>
              <a:gd name="T58" fmla="*/ 37 w 201"/>
              <a:gd name="T59" fmla="*/ 172 h 216"/>
              <a:gd name="T60" fmla="*/ 40 w 201"/>
              <a:gd name="T61" fmla="*/ 182 h 216"/>
              <a:gd name="T62" fmla="*/ 37 w 201"/>
              <a:gd name="T63" fmla="*/ 186 h 216"/>
              <a:gd name="T64" fmla="*/ 41 w 201"/>
              <a:gd name="T65" fmla="*/ 193 h 216"/>
              <a:gd name="T66" fmla="*/ 46 w 201"/>
              <a:gd name="T67" fmla="*/ 201 h 216"/>
              <a:gd name="T68" fmla="*/ 160 w 201"/>
              <a:gd name="T69" fmla="*/ 207 h 216"/>
              <a:gd name="T70" fmla="*/ 169 w 201"/>
              <a:gd name="T71" fmla="*/ 216 h 216"/>
              <a:gd name="T72" fmla="*/ 166 w 201"/>
              <a:gd name="T73" fmla="*/ 193 h 216"/>
              <a:gd name="T74" fmla="*/ 183 w 201"/>
              <a:gd name="T75" fmla="*/ 196 h 216"/>
              <a:gd name="T76" fmla="*/ 185 w 201"/>
              <a:gd name="T77" fmla="*/ 189 h 216"/>
              <a:gd name="T78" fmla="*/ 182 w 201"/>
              <a:gd name="T79" fmla="*/ 187 h 216"/>
              <a:gd name="T80" fmla="*/ 180 w 201"/>
              <a:gd name="T81" fmla="*/ 183 h 216"/>
              <a:gd name="T82" fmla="*/ 185 w 201"/>
              <a:gd name="T83" fmla="*/ 183 h 216"/>
              <a:gd name="T84" fmla="*/ 183 w 201"/>
              <a:gd name="T85" fmla="*/ 177 h 216"/>
              <a:gd name="T86" fmla="*/ 188 w 201"/>
              <a:gd name="T87" fmla="*/ 174 h 216"/>
              <a:gd name="T88" fmla="*/ 187 w 201"/>
              <a:gd name="T89" fmla="*/ 168 h 216"/>
              <a:gd name="T90" fmla="*/ 188 w 201"/>
              <a:gd name="T91" fmla="*/ 165 h 216"/>
              <a:gd name="T92" fmla="*/ 189 w 201"/>
              <a:gd name="T93" fmla="*/ 161 h 216"/>
              <a:gd name="T94" fmla="*/ 189 w 201"/>
              <a:gd name="T95" fmla="*/ 151 h 216"/>
              <a:gd name="T96" fmla="*/ 194 w 201"/>
              <a:gd name="T97" fmla="*/ 152 h 216"/>
              <a:gd name="T98" fmla="*/ 193 w 201"/>
              <a:gd name="T99" fmla="*/ 149 h 216"/>
              <a:gd name="T100" fmla="*/ 189 w 201"/>
              <a:gd name="T101" fmla="*/ 144 h 216"/>
              <a:gd name="T102" fmla="*/ 196 w 201"/>
              <a:gd name="T103" fmla="*/ 144 h 216"/>
              <a:gd name="T104" fmla="*/ 193 w 201"/>
              <a:gd name="T105" fmla="*/ 141 h 216"/>
              <a:gd name="T106" fmla="*/ 192 w 201"/>
              <a:gd name="T107" fmla="*/ 137 h 216"/>
              <a:gd name="T108" fmla="*/ 197 w 201"/>
              <a:gd name="T109" fmla="*/ 138 h 216"/>
              <a:gd name="T110" fmla="*/ 199 w 201"/>
              <a:gd name="T111" fmla="*/ 134 h 216"/>
              <a:gd name="T112" fmla="*/ 201 w 201"/>
              <a:gd name="T113" fmla="*/ 130 h 216"/>
              <a:gd name="T114" fmla="*/ 198 w 201"/>
              <a:gd name="T115" fmla="*/ 128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01" h="216">
                <a:moveTo>
                  <a:pt x="198" y="128"/>
                </a:moveTo>
                <a:cubicBezTo>
                  <a:pt x="196" y="127"/>
                  <a:pt x="196" y="127"/>
                  <a:pt x="196" y="127"/>
                </a:cubicBezTo>
                <a:cubicBezTo>
                  <a:pt x="195" y="124"/>
                  <a:pt x="195" y="124"/>
                  <a:pt x="195" y="124"/>
                </a:cubicBezTo>
                <a:cubicBezTo>
                  <a:pt x="195" y="120"/>
                  <a:pt x="195" y="120"/>
                  <a:pt x="195" y="120"/>
                </a:cubicBezTo>
                <a:cubicBezTo>
                  <a:pt x="195" y="119"/>
                  <a:pt x="195" y="119"/>
                  <a:pt x="195" y="119"/>
                </a:cubicBezTo>
                <a:cubicBezTo>
                  <a:pt x="191" y="115"/>
                  <a:pt x="191" y="115"/>
                  <a:pt x="191" y="115"/>
                </a:cubicBezTo>
                <a:cubicBezTo>
                  <a:pt x="190" y="112"/>
                  <a:pt x="190" y="112"/>
                  <a:pt x="190" y="112"/>
                </a:cubicBezTo>
                <a:cubicBezTo>
                  <a:pt x="190" y="110"/>
                  <a:pt x="190" y="110"/>
                  <a:pt x="190" y="110"/>
                </a:cubicBezTo>
                <a:cubicBezTo>
                  <a:pt x="190" y="109"/>
                  <a:pt x="190" y="109"/>
                  <a:pt x="190" y="109"/>
                </a:cubicBezTo>
                <a:cubicBezTo>
                  <a:pt x="187" y="107"/>
                  <a:pt x="187" y="107"/>
                  <a:pt x="187" y="107"/>
                </a:cubicBezTo>
                <a:cubicBezTo>
                  <a:pt x="184" y="106"/>
                  <a:pt x="184" y="106"/>
                  <a:pt x="184" y="106"/>
                </a:cubicBezTo>
                <a:cubicBezTo>
                  <a:pt x="183" y="106"/>
                  <a:pt x="183" y="106"/>
                  <a:pt x="183" y="106"/>
                </a:cubicBezTo>
                <a:cubicBezTo>
                  <a:pt x="182" y="104"/>
                  <a:pt x="182" y="104"/>
                  <a:pt x="182" y="104"/>
                </a:cubicBezTo>
                <a:cubicBezTo>
                  <a:pt x="181" y="101"/>
                  <a:pt x="181" y="101"/>
                  <a:pt x="181" y="101"/>
                </a:cubicBezTo>
                <a:cubicBezTo>
                  <a:pt x="181" y="99"/>
                  <a:pt x="181" y="99"/>
                  <a:pt x="181" y="99"/>
                </a:cubicBezTo>
                <a:cubicBezTo>
                  <a:pt x="179" y="96"/>
                  <a:pt x="179" y="96"/>
                  <a:pt x="179" y="96"/>
                </a:cubicBezTo>
                <a:cubicBezTo>
                  <a:pt x="176" y="91"/>
                  <a:pt x="176" y="91"/>
                  <a:pt x="176" y="91"/>
                </a:cubicBezTo>
                <a:cubicBezTo>
                  <a:pt x="174" y="89"/>
                  <a:pt x="174" y="89"/>
                  <a:pt x="174" y="89"/>
                </a:cubicBezTo>
                <a:cubicBezTo>
                  <a:pt x="171" y="87"/>
                  <a:pt x="171" y="87"/>
                  <a:pt x="171" y="87"/>
                </a:cubicBezTo>
                <a:cubicBezTo>
                  <a:pt x="168" y="84"/>
                  <a:pt x="168" y="84"/>
                  <a:pt x="168" y="84"/>
                </a:cubicBezTo>
                <a:cubicBezTo>
                  <a:pt x="165" y="81"/>
                  <a:pt x="165" y="81"/>
                  <a:pt x="165" y="81"/>
                </a:cubicBezTo>
                <a:cubicBezTo>
                  <a:pt x="158" y="78"/>
                  <a:pt x="158" y="78"/>
                  <a:pt x="158" y="78"/>
                </a:cubicBezTo>
                <a:cubicBezTo>
                  <a:pt x="153" y="71"/>
                  <a:pt x="153" y="71"/>
                  <a:pt x="153" y="71"/>
                </a:cubicBezTo>
                <a:cubicBezTo>
                  <a:pt x="147" y="63"/>
                  <a:pt x="147" y="63"/>
                  <a:pt x="147" y="63"/>
                </a:cubicBezTo>
                <a:cubicBezTo>
                  <a:pt x="142" y="59"/>
                  <a:pt x="142" y="59"/>
                  <a:pt x="142" y="59"/>
                </a:cubicBezTo>
                <a:cubicBezTo>
                  <a:pt x="126" y="46"/>
                  <a:pt x="126" y="46"/>
                  <a:pt x="126" y="46"/>
                </a:cubicBezTo>
                <a:cubicBezTo>
                  <a:pt x="121" y="40"/>
                  <a:pt x="121" y="40"/>
                  <a:pt x="121" y="40"/>
                </a:cubicBezTo>
                <a:cubicBezTo>
                  <a:pt x="116" y="35"/>
                  <a:pt x="116" y="35"/>
                  <a:pt x="116" y="35"/>
                </a:cubicBezTo>
                <a:cubicBezTo>
                  <a:pt x="114" y="31"/>
                  <a:pt x="114" y="31"/>
                  <a:pt x="114" y="31"/>
                </a:cubicBezTo>
                <a:cubicBezTo>
                  <a:pt x="111" y="27"/>
                  <a:pt x="111" y="27"/>
                  <a:pt x="111" y="27"/>
                </a:cubicBezTo>
                <a:cubicBezTo>
                  <a:pt x="108" y="24"/>
                  <a:pt x="108" y="24"/>
                  <a:pt x="108" y="24"/>
                </a:cubicBezTo>
                <a:cubicBezTo>
                  <a:pt x="96" y="19"/>
                  <a:pt x="96" y="19"/>
                  <a:pt x="96" y="19"/>
                </a:cubicBezTo>
                <a:cubicBezTo>
                  <a:pt x="94" y="16"/>
                  <a:pt x="94" y="16"/>
                  <a:pt x="94" y="16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1"/>
                  <a:pt x="92" y="11"/>
                  <a:pt x="92" y="11"/>
                </a:cubicBezTo>
                <a:cubicBezTo>
                  <a:pt x="97" y="8"/>
                  <a:pt x="97" y="8"/>
                  <a:pt x="97" y="8"/>
                </a:cubicBezTo>
                <a:cubicBezTo>
                  <a:pt x="101" y="5"/>
                  <a:pt x="101" y="5"/>
                  <a:pt x="101" y="5"/>
                </a:cubicBezTo>
                <a:cubicBezTo>
                  <a:pt x="103" y="4"/>
                  <a:pt x="103" y="4"/>
                  <a:pt x="103" y="4"/>
                </a:cubicBezTo>
                <a:cubicBezTo>
                  <a:pt x="103" y="2"/>
                  <a:pt x="103" y="2"/>
                  <a:pt x="103" y="2"/>
                </a:cubicBezTo>
                <a:cubicBezTo>
                  <a:pt x="104" y="0"/>
                  <a:pt x="104" y="0"/>
                  <a:pt x="104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6"/>
                  <a:pt x="48" y="6"/>
                  <a:pt x="48" y="6"/>
                </a:cubicBezTo>
                <a:cubicBezTo>
                  <a:pt x="0" y="10"/>
                  <a:pt x="0" y="10"/>
                  <a:pt x="0" y="10"/>
                </a:cubicBezTo>
                <a:cubicBezTo>
                  <a:pt x="3" y="24"/>
                  <a:pt x="3" y="24"/>
                  <a:pt x="3" y="24"/>
                </a:cubicBezTo>
                <a:cubicBezTo>
                  <a:pt x="11" y="58"/>
                  <a:pt x="11" y="58"/>
                  <a:pt x="11" y="5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7"/>
                  <a:pt x="25" y="107"/>
                  <a:pt x="25" y="107"/>
                </a:cubicBezTo>
                <a:cubicBezTo>
                  <a:pt x="33" y="122"/>
                  <a:pt x="33" y="122"/>
                  <a:pt x="33" y="122"/>
                </a:cubicBezTo>
                <a:cubicBezTo>
                  <a:pt x="38" y="128"/>
                  <a:pt x="38" y="128"/>
                  <a:pt x="38" y="128"/>
                </a:cubicBezTo>
                <a:cubicBezTo>
                  <a:pt x="38" y="132"/>
                  <a:pt x="38" y="132"/>
                  <a:pt x="38" y="132"/>
                </a:cubicBezTo>
                <a:cubicBezTo>
                  <a:pt x="39" y="137"/>
                  <a:pt x="39" y="137"/>
                  <a:pt x="39" y="137"/>
                </a:cubicBezTo>
                <a:cubicBezTo>
                  <a:pt x="42" y="139"/>
                  <a:pt x="42" y="139"/>
                  <a:pt x="42" y="139"/>
                </a:cubicBezTo>
                <a:cubicBezTo>
                  <a:pt x="40" y="144"/>
                  <a:pt x="40" y="144"/>
                  <a:pt x="40" y="144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39" y="150"/>
                  <a:pt x="39" y="150"/>
                  <a:pt x="39" y="150"/>
                </a:cubicBezTo>
                <a:cubicBezTo>
                  <a:pt x="38" y="155"/>
                  <a:pt x="38" y="155"/>
                  <a:pt x="38" y="155"/>
                </a:cubicBezTo>
                <a:cubicBezTo>
                  <a:pt x="35" y="157"/>
                  <a:pt x="35" y="157"/>
                  <a:pt x="35" y="157"/>
                </a:cubicBezTo>
                <a:cubicBezTo>
                  <a:pt x="35" y="163"/>
                  <a:pt x="35" y="163"/>
                  <a:pt x="35" y="163"/>
                </a:cubicBezTo>
                <a:cubicBezTo>
                  <a:pt x="37" y="172"/>
                  <a:pt x="37" y="172"/>
                  <a:pt x="37" y="172"/>
                </a:cubicBezTo>
                <a:cubicBezTo>
                  <a:pt x="39" y="176"/>
                  <a:pt x="39" y="176"/>
                  <a:pt x="39" y="176"/>
                </a:cubicBezTo>
                <a:cubicBezTo>
                  <a:pt x="40" y="182"/>
                  <a:pt x="40" y="182"/>
                  <a:pt x="40" y="182"/>
                </a:cubicBezTo>
                <a:cubicBezTo>
                  <a:pt x="38" y="184"/>
                  <a:pt x="38" y="184"/>
                  <a:pt x="38" y="184"/>
                </a:cubicBezTo>
                <a:cubicBezTo>
                  <a:pt x="37" y="186"/>
                  <a:pt x="37" y="186"/>
                  <a:pt x="37" y="186"/>
                </a:cubicBezTo>
                <a:cubicBezTo>
                  <a:pt x="39" y="190"/>
                  <a:pt x="39" y="190"/>
                  <a:pt x="39" y="190"/>
                </a:cubicBezTo>
                <a:cubicBezTo>
                  <a:pt x="41" y="193"/>
                  <a:pt x="41" y="193"/>
                  <a:pt x="41" y="193"/>
                </a:cubicBezTo>
                <a:cubicBezTo>
                  <a:pt x="45" y="199"/>
                  <a:pt x="45" y="199"/>
                  <a:pt x="45" y="199"/>
                </a:cubicBezTo>
                <a:cubicBezTo>
                  <a:pt x="46" y="201"/>
                  <a:pt x="46" y="201"/>
                  <a:pt x="46" y="201"/>
                </a:cubicBezTo>
                <a:cubicBezTo>
                  <a:pt x="52" y="213"/>
                  <a:pt x="52" y="213"/>
                  <a:pt x="52" y="213"/>
                </a:cubicBezTo>
                <a:cubicBezTo>
                  <a:pt x="160" y="207"/>
                  <a:pt x="160" y="207"/>
                  <a:pt x="160" y="207"/>
                </a:cubicBezTo>
                <a:cubicBezTo>
                  <a:pt x="161" y="216"/>
                  <a:pt x="161" y="216"/>
                  <a:pt x="161" y="216"/>
                </a:cubicBezTo>
                <a:cubicBezTo>
                  <a:pt x="169" y="216"/>
                  <a:pt x="169" y="216"/>
                  <a:pt x="169" y="216"/>
                </a:cubicBezTo>
                <a:cubicBezTo>
                  <a:pt x="166" y="193"/>
                  <a:pt x="166" y="193"/>
                  <a:pt x="166" y="193"/>
                </a:cubicBezTo>
                <a:cubicBezTo>
                  <a:pt x="166" y="193"/>
                  <a:pt x="166" y="193"/>
                  <a:pt x="166" y="193"/>
                </a:cubicBezTo>
                <a:cubicBezTo>
                  <a:pt x="173" y="194"/>
                  <a:pt x="173" y="194"/>
                  <a:pt x="173" y="194"/>
                </a:cubicBezTo>
                <a:cubicBezTo>
                  <a:pt x="183" y="196"/>
                  <a:pt x="183" y="196"/>
                  <a:pt x="183" y="196"/>
                </a:cubicBezTo>
                <a:cubicBezTo>
                  <a:pt x="184" y="193"/>
                  <a:pt x="184" y="193"/>
                  <a:pt x="184" y="193"/>
                </a:cubicBezTo>
                <a:cubicBezTo>
                  <a:pt x="184" y="193"/>
                  <a:pt x="185" y="189"/>
                  <a:pt x="185" y="189"/>
                </a:cubicBezTo>
                <a:cubicBezTo>
                  <a:pt x="185" y="188"/>
                  <a:pt x="184" y="188"/>
                  <a:pt x="184" y="188"/>
                </a:cubicBezTo>
                <a:cubicBezTo>
                  <a:pt x="184" y="188"/>
                  <a:pt x="183" y="187"/>
                  <a:pt x="182" y="187"/>
                </a:cubicBezTo>
                <a:cubicBezTo>
                  <a:pt x="181" y="186"/>
                  <a:pt x="181" y="185"/>
                  <a:pt x="180" y="184"/>
                </a:cubicBezTo>
                <a:cubicBezTo>
                  <a:pt x="179" y="183"/>
                  <a:pt x="180" y="183"/>
                  <a:pt x="180" y="183"/>
                </a:cubicBezTo>
                <a:cubicBezTo>
                  <a:pt x="182" y="183"/>
                  <a:pt x="182" y="183"/>
                  <a:pt x="182" y="183"/>
                </a:cubicBezTo>
                <a:cubicBezTo>
                  <a:pt x="185" y="183"/>
                  <a:pt x="185" y="183"/>
                  <a:pt x="185" y="183"/>
                </a:cubicBezTo>
                <a:cubicBezTo>
                  <a:pt x="185" y="183"/>
                  <a:pt x="184" y="181"/>
                  <a:pt x="184" y="179"/>
                </a:cubicBezTo>
                <a:cubicBezTo>
                  <a:pt x="183" y="177"/>
                  <a:pt x="183" y="177"/>
                  <a:pt x="183" y="177"/>
                </a:cubicBezTo>
                <a:cubicBezTo>
                  <a:pt x="186" y="176"/>
                  <a:pt x="186" y="176"/>
                  <a:pt x="186" y="176"/>
                </a:cubicBezTo>
                <a:cubicBezTo>
                  <a:pt x="188" y="174"/>
                  <a:pt x="188" y="174"/>
                  <a:pt x="188" y="174"/>
                </a:cubicBezTo>
                <a:cubicBezTo>
                  <a:pt x="190" y="169"/>
                  <a:pt x="190" y="169"/>
                  <a:pt x="190" y="169"/>
                </a:cubicBezTo>
                <a:cubicBezTo>
                  <a:pt x="187" y="168"/>
                  <a:pt x="187" y="168"/>
                  <a:pt x="187" y="168"/>
                </a:cubicBezTo>
                <a:cubicBezTo>
                  <a:pt x="187" y="168"/>
                  <a:pt x="187" y="167"/>
                  <a:pt x="187" y="167"/>
                </a:cubicBezTo>
                <a:cubicBezTo>
                  <a:pt x="187" y="166"/>
                  <a:pt x="188" y="166"/>
                  <a:pt x="188" y="165"/>
                </a:cubicBezTo>
                <a:cubicBezTo>
                  <a:pt x="188" y="165"/>
                  <a:pt x="189" y="164"/>
                  <a:pt x="189" y="164"/>
                </a:cubicBezTo>
                <a:cubicBezTo>
                  <a:pt x="189" y="161"/>
                  <a:pt x="189" y="161"/>
                  <a:pt x="189" y="161"/>
                </a:cubicBezTo>
                <a:cubicBezTo>
                  <a:pt x="189" y="154"/>
                  <a:pt x="189" y="154"/>
                  <a:pt x="189" y="154"/>
                </a:cubicBezTo>
                <a:cubicBezTo>
                  <a:pt x="189" y="151"/>
                  <a:pt x="189" y="151"/>
                  <a:pt x="189" y="151"/>
                </a:cubicBezTo>
                <a:cubicBezTo>
                  <a:pt x="189" y="151"/>
                  <a:pt x="191" y="151"/>
                  <a:pt x="192" y="151"/>
                </a:cubicBezTo>
                <a:cubicBezTo>
                  <a:pt x="192" y="151"/>
                  <a:pt x="194" y="152"/>
                  <a:pt x="194" y="152"/>
                </a:cubicBezTo>
                <a:cubicBezTo>
                  <a:pt x="194" y="152"/>
                  <a:pt x="195" y="151"/>
                  <a:pt x="195" y="150"/>
                </a:cubicBezTo>
                <a:cubicBezTo>
                  <a:pt x="195" y="150"/>
                  <a:pt x="195" y="150"/>
                  <a:pt x="193" y="149"/>
                </a:cubicBezTo>
                <a:cubicBezTo>
                  <a:pt x="192" y="148"/>
                  <a:pt x="190" y="147"/>
                  <a:pt x="190" y="147"/>
                </a:cubicBezTo>
                <a:cubicBezTo>
                  <a:pt x="190" y="146"/>
                  <a:pt x="189" y="144"/>
                  <a:pt x="189" y="144"/>
                </a:cubicBezTo>
                <a:cubicBezTo>
                  <a:pt x="191" y="144"/>
                  <a:pt x="191" y="144"/>
                  <a:pt x="191" y="144"/>
                </a:cubicBezTo>
                <a:cubicBezTo>
                  <a:pt x="196" y="144"/>
                  <a:pt x="196" y="144"/>
                  <a:pt x="196" y="144"/>
                </a:cubicBezTo>
                <a:cubicBezTo>
                  <a:pt x="197" y="141"/>
                  <a:pt x="197" y="141"/>
                  <a:pt x="197" y="141"/>
                </a:cubicBezTo>
                <a:cubicBezTo>
                  <a:pt x="197" y="141"/>
                  <a:pt x="193" y="141"/>
                  <a:pt x="193" y="141"/>
                </a:cubicBezTo>
                <a:cubicBezTo>
                  <a:pt x="193" y="141"/>
                  <a:pt x="191" y="139"/>
                  <a:pt x="191" y="139"/>
                </a:cubicBezTo>
                <a:cubicBezTo>
                  <a:pt x="192" y="137"/>
                  <a:pt x="192" y="137"/>
                  <a:pt x="192" y="137"/>
                </a:cubicBezTo>
                <a:cubicBezTo>
                  <a:pt x="193" y="138"/>
                  <a:pt x="193" y="138"/>
                  <a:pt x="193" y="138"/>
                </a:cubicBezTo>
                <a:cubicBezTo>
                  <a:pt x="197" y="138"/>
                  <a:pt x="197" y="138"/>
                  <a:pt x="197" y="138"/>
                </a:cubicBezTo>
                <a:cubicBezTo>
                  <a:pt x="199" y="137"/>
                  <a:pt x="199" y="137"/>
                  <a:pt x="199" y="137"/>
                </a:cubicBezTo>
                <a:cubicBezTo>
                  <a:pt x="199" y="134"/>
                  <a:pt x="199" y="134"/>
                  <a:pt x="199" y="134"/>
                </a:cubicBezTo>
                <a:cubicBezTo>
                  <a:pt x="199" y="132"/>
                  <a:pt x="199" y="132"/>
                  <a:pt x="199" y="132"/>
                </a:cubicBezTo>
                <a:cubicBezTo>
                  <a:pt x="201" y="130"/>
                  <a:pt x="201" y="130"/>
                  <a:pt x="201" y="130"/>
                </a:cubicBezTo>
                <a:cubicBezTo>
                  <a:pt x="200" y="129"/>
                  <a:pt x="200" y="129"/>
                  <a:pt x="200" y="129"/>
                </a:cubicBezTo>
                <a:lnTo>
                  <a:pt x="198" y="128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>
              <a:solidFill>
                <a:schemeClr val="accent6"/>
              </a:solidFill>
            </a:endParaRPr>
          </a:p>
        </p:txBody>
      </p:sp>
      <p:sp>
        <p:nvSpPr>
          <p:cNvPr id="226" name="Freeform 39">
            <a:extLst>
              <a:ext uri="{FF2B5EF4-FFF2-40B4-BE49-F238E27FC236}">
                <a16:creationId xmlns:a16="http://schemas.microsoft.com/office/drawing/2014/main" id="{D43D4D78-8235-B243-885F-E569E46B7ABD}"/>
              </a:ext>
            </a:extLst>
          </p:cNvPr>
          <p:cNvSpPr>
            <a:spLocks/>
          </p:cNvSpPr>
          <p:nvPr/>
        </p:nvSpPr>
        <p:spPr bwMode="auto">
          <a:xfrm>
            <a:off x="9323309" y="3388437"/>
            <a:ext cx="949407" cy="536507"/>
          </a:xfrm>
          <a:custGeom>
            <a:avLst/>
            <a:gdLst>
              <a:gd name="T0" fmla="*/ 169 w 248"/>
              <a:gd name="T1" fmla="*/ 118 h 139"/>
              <a:gd name="T2" fmla="*/ 248 w 248"/>
              <a:gd name="T3" fmla="*/ 101 h 139"/>
              <a:gd name="T4" fmla="*/ 246 w 248"/>
              <a:gd name="T5" fmla="*/ 93 h 139"/>
              <a:gd name="T6" fmla="*/ 239 w 248"/>
              <a:gd name="T7" fmla="*/ 86 h 139"/>
              <a:gd name="T8" fmla="*/ 232 w 248"/>
              <a:gd name="T9" fmla="*/ 83 h 139"/>
              <a:gd name="T10" fmla="*/ 228 w 248"/>
              <a:gd name="T11" fmla="*/ 78 h 139"/>
              <a:gd name="T12" fmla="*/ 224 w 248"/>
              <a:gd name="T13" fmla="*/ 72 h 139"/>
              <a:gd name="T14" fmla="*/ 226 w 248"/>
              <a:gd name="T15" fmla="*/ 68 h 139"/>
              <a:gd name="T16" fmla="*/ 228 w 248"/>
              <a:gd name="T17" fmla="*/ 67 h 139"/>
              <a:gd name="T18" fmla="*/ 224 w 248"/>
              <a:gd name="T19" fmla="*/ 63 h 139"/>
              <a:gd name="T20" fmla="*/ 211 w 248"/>
              <a:gd name="T21" fmla="*/ 54 h 139"/>
              <a:gd name="T22" fmla="*/ 215 w 248"/>
              <a:gd name="T23" fmla="*/ 55 h 139"/>
              <a:gd name="T24" fmla="*/ 221 w 248"/>
              <a:gd name="T25" fmla="*/ 59 h 139"/>
              <a:gd name="T26" fmla="*/ 225 w 248"/>
              <a:gd name="T27" fmla="*/ 56 h 139"/>
              <a:gd name="T28" fmla="*/ 225 w 248"/>
              <a:gd name="T29" fmla="*/ 48 h 139"/>
              <a:gd name="T30" fmla="*/ 215 w 248"/>
              <a:gd name="T31" fmla="*/ 45 h 139"/>
              <a:gd name="T32" fmla="*/ 211 w 248"/>
              <a:gd name="T33" fmla="*/ 41 h 139"/>
              <a:gd name="T34" fmla="*/ 207 w 248"/>
              <a:gd name="T35" fmla="*/ 43 h 139"/>
              <a:gd name="T36" fmla="*/ 199 w 248"/>
              <a:gd name="T37" fmla="*/ 37 h 139"/>
              <a:gd name="T38" fmla="*/ 193 w 248"/>
              <a:gd name="T39" fmla="*/ 37 h 139"/>
              <a:gd name="T40" fmla="*/ 188 w 248"/>
              <a:gd name="T41" fmla="*/ 36 h 139"/>
              <a:gd name="T42" fmla="*/ 191 w 248"/>
              <a:gd name="T43" fmla="*/ 24 h 139"/>
              <a:gd name="T44" fmla="*/ 192 w 248"/>
              <a:gd name="T45" fmla="*/ 17 h 139"/>
              <a:gd name="T46" fmla="*/ 183 w 248"/>
              <a:gd name="T47" fmla="*/ 10 h 139"/>
              <a:gd name="T48" fmla="*/ 171 w 248"/>
              <a:gd name="T49" fmla="*/ 5 h 139"/>
              <a:gd name="T50" fmla="*/ 166 w 248"/>
              <a:gd name="T51" fmla="*/ 8 h 139"/>
              <a:gd name="T52" fmla="*/ 151 w 248"/>
              <a:gd name="T53" fmla="*/ 0 h 139"/>
              <a:gd name="T54" fmla="*/ 149 w 248"/>
              <a:gd name="T55" fmla="*/ 15 h 139"/>
              <a:gd name="T56" fmla="*/ 144 w 248"/>
              <a:gd name="T57" fmla="*/ 21 h 139"/>
              <a:gd name="T58" fmla="*/ 138 w 248"/>
              <a:gd name="T59" fmla="*/ 28 h 139"/>
              <a:gd name="T60" fmla="*/ 134 w 248"/>
              <a:gd name="T61" fmla="*/ 28 h 139"/>
              <a:gd name="T62" fmla="*/ 131 w 248"/>
              <a:gd name="T63" fmla="*/ 36 h 139"/>
              <a:gd name="T64" fmla="*/ 127 w 248"/>
              <a:gd name="T65" fmla="*/ 46 h 139"/>
              <a:gd name="T66" fmla="*/ 120 w 248"/>
              <a:gd name="T67" fmla="*/ 43 h 139"/>
              <a:gd name="T68" fmla="*/ 115 w 248"/>
              <a:gd name="T69" fmla="*/ 48 h 139"/>
              <a:gd name="T70" fmla="*/ 109 w 248"/>
              <a:gd name="T71" fmla="*/ 68 h 139"/>
              <a:gd name="T72" fmla="*/ 103 w 248"/>
              <a:gd name="T73" fmla="*/ 78 h 139"/>
              <a:gd name="T74" fmla="*/ 100 w 248"/>
              <a:gd name="T75" fmla="*/ 89 h 139"/>
              <a:gd name="T76" fmla="*/ 82 w 248"/>
              <a:gd name="T77" fmla="*/ 101 h 139"/>
              <a:gd name="T78" fmla="*/ 69 w 248"/>
              <a:gd name="T79" fmla="*/ 100 h 139"/>
              <a:gd name="T80" fmla="*/ 61 w 248"/>
              <a:gd name="T81" fmla="*/ 107 h 139"/>
              <a:gd name="T82" fmla="*/ 50 w 248"/>
              <a:gd name="T83" fmla="*/ 100 h 139"/>
              <a:gd name="T84" fmla="*/ 46 w 248"/>
              <a:gd name="T85" fmla="*/ 97 h 139"/>
              <a:gd name="T86" fmla="*/ 43 w 248"/>
              <a:gd name="T87" fmla="*/ 103 h 139"/>
              <a:gd name="T88" fmla="*/ 28 w 248"/>
              <a:gd name="T89" fmla="*/ 113 h 139"/>
              <a:gd name="T90" fmla="*/ 22 w 248"/>
              <a:gd name="T91" fmla="*/ 127 h 139"/>
              <a:gd name="T92" fmla="*/ 15 w 248"/>
              <a:gd name="T93" fmla="*/ 130 h 139"/>
              <a:gd name="T94" fmla="*/ 6 w 248"/>
              <a:gd name="T95" fmla="*/ 136 h 139"/>
              <a:gd name="T96" fmla="*/ 64 w 248"/>
              <a:gd name="T97" fmla="*/ 133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48" h="139">
                <a:moveTo>
                  <a:pt x="116" y="127"/>
                </a:moveTo>
                <a:lnTo>
                  <a:pt x="169" y="118"/>
                </a:lnTo>
                <a:lnTo>
                  <a:pt x="243" y="103"/>
                </a:lnTo>
                <a:lnTo>
                  <a:pt x="248" y="101"/>
                </a:lnTo>
                <a:lnTo>
                  <a:pt x="248" y="98"/>
                </a:lnTo>
                <a:lnTo>
                  <a:pt x="246" y="93"/>
                </a:lnTo>
                <a:lnTo>
                  <a:pt x="243" y="89"/>
                </a:lnTo>
                <a:lnTo>
                  <a:pt x="239" y="86"/>
                </a:lnTo>
                <a:lnTo>
                  <a:pt x="237" y="86"/>
                </a:lnTo>
                <a:lnTo>
                  <a:pt x="232" y="83"/>
                </a:lnTo>
                <a:lnTo>
                  <a:pt x="231" y="80"/>
                </a:lnTo>
                <a:lnTo>
                  <a:pt x="228" y="78"/>
                </a:lnTo>
                <a:lnTo>
                  <a:pt x="226" y="74"/>
                </a:lnTo>
                <a:lnTo>
                  <a:pt x="224" y="72"/>
                </a:lnTo>
                <a:lnTo>
                  <a:pt x="224" y="70"/>
                </a:lnTo>
                <a:lnTo>
                  <a:pt x="226" y="68"/>
                </a:lnTo>
                <a:lnTo>
                  <a:pt x="230" y="70"/>
                </a:lnTo>
                <a:lnTo>
                  <a:pt x="228" y="67"/>
                </a:lnTo>
                <a:lnTo>
                  <a:pt x="226" y="64"/>
                </a:lnTo>
                <a:lnTo>
                  <a:pt x="224" y="63"/>
                </a:lnTo>
                <a:lnTo>
                  <a:pt x="215" y="60"/>
                </a:lnTo>
                <a:lnTo>
                  <a:pt x="211" y="54"/>
                </a:lnTo>
                <a:lnTo>
                  <a:pt x="211" y="53"/>
                </a:lnTo>
                <a:lnTo>
                  <a:pt x="215" y="55"/>
                </a:lnTo>
                <a:lnTo>
                  <a:pt x="220" y="56"/>
                </a:lnTo>
                <a:lnTo>
                  <a:pt x="221" y="59"/>
                </a:lnTo>
                <a:lnTo>
                  <a:pt x="227" y="60"/>
                </a:lnTo>
                <a:lnTo>
                  <a:pt x="225" y="56"/>
                </a:lnTo>
                <a:lnTo>
                  <a:pt x="225" y="51"/>
                </a:lnTo>
                <a:lnTo>
                  <a:pt x="225" y="48"/>
                </a:lnTo>
                <a:lnTo>
                  <a:pt x="221" y="49"/>
                </a:lnTo>
                <a:lnTo>
                  <a:pt x="215" y="45"/>
                </a:lnTo>
                <a:lnTo>
                  <a:pt x="212" y="41"/>
                </a:lnTo>
                <a:lnTo>
                  <a:pt x="211" y="41"/>
                </a:lnTo>
                <a:lnTo>
                  <a:pt x="210" y="43"/>
                </a:lnTo>
                <a:lnTo>
                  <a:pt x="207" y="43"/>
                </a:lnTo>
                <a:lnTo>
                  <a:pt x="203" y="39"/>
                </a:lnTo>
                <a:lnTo>
                  <a:pt x="199" y="37"/>
                </a:lnTo>
                <a:lnTo>
                  <a:pt x="195" y="36"/>
                </a:lnTo>
                <a:lnTo>
                  <a:pt x="193" y="37"/>
                </a:lnTo>
                <a:lnTo>
                  <a:pt x="190" y="38"/>
                </a:lnTo>
                <a:lnTo>
                  <a:pt x="188" y="36"/>
                </a:lnTo>
                <a:lnTo>
                  <a:pt x="188" y="25"/>
                </a:lnTo>
                <a:lnTo>
                  <a:pt x="191" y="24"/>
                </a:lnTo>
                <a:lnTo>
                  <a:pt x="193" y="21"/>
                </a:lnTo>
                <a:lnTo>
                  <a:pt x="192" y="17"/>
                </a:lnTo>
                <a:lnTo>
                  <a:pt x="188" y="14"/>
                </a:lnTo>
                <a:lnTo>
                  <a:pt x="183" y="10"/>
                </a:lnTo>
                <a:lnTo>
                  <a:pt x="173" y="4"/>
                </a:lnTo>
                <a:lnTo>
                  <a:pt x="171" y="5"/>
                </a:lnTo>
                <a:lnTo>
                  <a:pt x="168" y="8"/>
                </a:lnTo>
                <a:lnTo>
                  <a:pt x="166" y="8"/>
                </a:lnTo>
                <a:lnTo>
                  <a:pt x="160" y="5"/>
                </a:lnTo>
                <a:lnTo>
                  <a:pt x="151" y="0"/>
                </a:lnTo>
                <a:lnTo>
                  <a:pt x="151" y="8"/>
                </a:lnTo>
                <a:lnTo>
                  <a:pt x="149" y="15"/>
                </a:lnTo>
                <a:lnTo>
                  <a:pt x="147" y="18"/>
                </a:lnTo>
                <a:lnTo>
                  <a:pt x="144" y="21"/>
                </a:lnTo>
                <a:lnTo>
                  <a:pt x="139" y="30"/>
                </a:lnTo>
                <a:lnTo>
                  <a:pt x="138" y="28"/>
                </a:lnTo>
                <a:lnTo>
                  <a:pt x="135" y="28"/>
                </a:lnTo>
                <a:lnTo>
                  <a:pt x="134" y="28"/>
                </a:lnTo>
                <a:lnTo>
                  <a:pt x="133" y="32"/>
                </a:lnTo>
                <a:lnTo>
                  <a:pt x="131" y="36"/>
                </a:lnTo>
                <a:lnTo>
                  <a:pt x="128" y="44"/>
                </a:lnTo>
                <a:lnTo>
                  <a:pt x="127" y="46"/>
                </a:lnTo>
                <a:lnTo>
                  <a:pt x="125" y="45"/>
                </a:lnTo>
                <a:lnTo>
                  <a:pt x="120" y="43"/>
                </a:lnTo>
                <a:lnTo>
                  <a:pt x="116" y="41"/>
                </a:lnTo>
                <a:lnTo>
                  <a:pt x="115" y="48"/>
                </a:lnTo>
                <a:lnTo>
                  <a:pt x="112" y="60"/>
                </a:lnTo>
                <a:lnTo>
                  <a:pt x="109" y="68"/>
                </a:lnTo>
                <a:lnTo>
                  <a:pt x="104" y="73"/>
                </a:lnTo>
                <a:lnTo>
                  <a:pt x="103" y="78"/>
                </a:lnTo>
                <a:lnTo>
                  <a:pt x="104" y="86"/>
                </a:lnTo>
                <a:lnTo>
                  <a:pt x="100" y="89"/>
                </a:lnTo>
                <a:lnTo>
                  <a:pt x="89" y="95"/>
                </a:lnTo>
                <a:lnTo>
                  <a:pt x="82" y="101"/>
                </a:lnTo>
                <a:lnTo>
                  <a:pt x="73" y="103"/>
                </a:lnTo>
                <a:lnTo>
                  <a:pt x="69" y="100"/>
                </a:lnTo>
                <a:lnTo>
                  <a:pt x="63" y="107"/>
                </a:lnTo>
                <a:lnTo>
                  <a:pt x="61" y="107"/>
                </a:lnTo>
                <a:lnTo>
                  <a:pt x="56" y="105"/>
                </a:lnTo>
                <a:lnTo>
                  <a:pt x="50" y="100"/>
                </a:lnTo>
                <a:lnTo>
                  <a:pt x="49" y="97"/>
                </a:lnTo>
                <a:lnTo>
                  <a:pt x="46" y="97"/>
                </a:lnTo>
                <a:lnTo>
                  <a:pt x="45" y="99"/>
                </a:lnTo>
                <a:lnTo>
                  <a:pt x="43" y="103"/>
                </a:lnTo>
                <a:lnTo>
                  <a:pt x="39" y="109"/>
                </a:lnTo>
                <a:lnTo>
                  <a:pt x="28" y="113"/>
                </a:lnTo>
                <a:lnTo>
                  <a:pt x="25" y="118"/>
                </a:lnTo>
                <a:lnTo>
                  <a:pt x="22" y="127"/>
                </a:lnTo>
                <a:lnTo>
                  <a:pt x="18" y="128"/>
                </a:lnTo>
                <a:lnTo>
                  <a:pt x="15" y="130"/>
                </a:lnTo>
                <a:lnTo>
                  <a:pt x="10" y="133"/>
                </a:lnTo>
                <a:lnTo>
                  <a:pt x="6" y="136"/>
                </a:lnTo>
                <a:lnTo>
                  <a:pt x="0" y="139"/>
                </a:lnTo>
                <a:lnTo>
                  <a:pt x="64" y="133"/>
                </a:lnTo>
                <a:lnTo>
                  <a:pt x="116" y="127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27" name="Freeform 40">
            <a:extLst>
              <a:ext uri="{FF2B5EF4-FFF2-40B4-BE49-F238E27FC236}">
                <a16:creationId xmlns:a16="http://schemas.microsoft.com/office/drawing/2014/main" id="{F08F8E32-28F6-6B4B-BE15-80CE27339D86}"/>
              </a:ext>
            </a:extLst>
          </p:cNvPr>
          <p:cNvSpPr>
            <a:spLocks/>
          </p:cNvSpPr>
          <p:nvPr/>
        </p:nvSpPr>
        <p:spPr bwMode="auto">
          <a:xfrm>
            <a:off x="9407528" y="4114069"/>
            <a:ext cx="612520" cy="478611"/>
          </a:xfrm>
          <a:custGeom>
            <a:avLst/>
            <a:gdLst>
              <a:gd name="T0" fmla="*/ 94 w 189"/>
              <a:gd name="T1" fmla="*/ 4 h 147"/>
              <a:gd name="T2" fmla="*/ 79 w 189"/>
              <a:gd name="T3" fmla="*/ 0 h 147"/>
              <a:gd name="T4" fmla="*/ 67 w 189"/>
              <a:gd name="T5" fmla="*/ 4 h 147"/>
              <a:gd name="T6" fmla="*/ 58 w 189"/>
              <a:gd name="T7" fmla="*/ 6 h 147"/>
              <a:gd name="T8" fmla="*/ 39 w 189"/>
              <a:gd name="T9" fmla="*/ 4 h 147"/>
              <a:gd name="T10" fmla="*/ 26 w 189"/>
              <a:gd name="T11" fmla="*/ 7 h 147"/>
              <a:gd name="T12" fmla="*/ 12 w 189"/>
              <a:gd name="T13" fmla="*/ 18 h 147"/>
              <a:gd name="T14" fmla="*/ 11 w 189"/>
              <a:gd name="T15" fmla="*/ 22 h 147"/>
              <a:gd name="T16" fmla="*/ 5 w 189"/>
              <a:gd name="T17" fmla="*/ 26 h 147"/>
              <a:gd name="T18" fmla="*/ 0 w 189"/>
              <a:gd name="T19" fmla="*/ 32 h 147"/>
              <a:gd name="T20" fmla="*/ 4 w 189"/>
              <a:gd name="T21" fmla="*/ 37 h 147"/>
              <a:gd name="T22" fmla="*/ 19 w 189"/>
              <a:gd name="T23" fmla="*/ 45 h 147"/>
              <a:gd name="T24" fmla="*/ 24 w 189"/>
              <a:gd name="T25" fmla="*/ 53 h 147"/>
              <a:gd name="T26" fmla="*/ 34 w 189"/>
              <a:gd name="T27" fmla="*/ 64 h 147"/>
              <a:gd name="T28" fmla="*/ 55 w 189"/>
              <a:gd name="T29" fmla="*/ 81 h 147"/>
              <a:gd name="T30" fmla="*/ 66 w 189"/>
              <a:gd name="T31" fmla="*/ 96 h 147"/>
              <a:gd name="T32" fmla="*/ 76 w 189"/>
              <a:gd name="T33" fmla="*/ 102 h 147"/>
              <a:gd name="T34" fmla="*/ 82 w 189"/>
              <a:gd name="T35" fmla="*/ 107 h 147"/>
              <a:gd name="T36" fmla="*/ 87 w 189"/>
              <a:gd name="T37" fmla="*/ 114 h 147"/>
              <a:gd name="T38" fmla="*/ 89 w 189"/>
              <a:gd name="T39" fmla="*/ 119 h 147"/>
              <a:gd name="T40" fmla="*/ 91 w 189"/>
              <a:gd name="T41" fmla="*/ 124 h 147"/>
              <a:gd name="T42" fmla="*/ 95 w 189"/>
              <a:gd name="T43" fmla="*/ 125 h 147"/>
              <a:gd name="T44" fmla="*/ 98 w 189"/>
              <a:gd name="T45" fmla="*/ 128 h 147"/>
              <a:gd name="T46" fmla="*/ 99 w 189"/>
              <a:gd name="T47" fmla="*/ 133 h 147"/>
              <a:gd name="T48" fmla="*/ 103 w 189"/>
              <a:gd name="T49" fmla="*/ 138 h 147"/>
              <a:gd name="T50" fmla="*/ 104 w 189"/>
              <a:gd name="T51" fmla="*/ 145 h 147"/>
              <a:gd name="T52" fmla="*/ 108 w 189"/>
              <a:gd name="T53" fmla="*/ 147 h 147"/>
              <a:gd name="T54" fmla="*/ 110 w 189"/>
              <a:gd name="T55" fmla="*/ 140 h 147"/>
              <a:gd name="T56" fmla="*/ 116 w 189"/>
              <a:gd name="T57" fmla="*/ 140 h 147"/>
              <a:gd name="T58" fmla="*/ 117 w 189"/>
              <a:gd name="T59" fmla="*/ 137 h 147"/>
              <a:gd name="T60" fmla="*/ 112 w 189"/>
              <a:gd name="T61" fmla="*/ 136 h 147"/>
              <a:gd name="T62" fmla="*/ 110 w 189"/>
              <a:gd name="T63" fmla="*/ 133 h 147"/>
              <a:gd name="T64" fmla="*/ 115 w 189"/>
              <a:gd name="T65" fmla="*/ 132 h 147"/>
              <a:gd name="T66" fmla="*/ 119 w 189"/>
              <a:gd name="T67" fmla="*/ 135 h 147"/>
              <a:gd name="T68" fmla="*/ 124 w 189"/>
              <a:gd name="T69" fmla="*/ 128 h 147"/>
              <a:gd name="T70" fmla="*/ 123 w 189"/>
              <a:gd name="T71" fmla="*/ 123 h 147"/>
              <a:gd name="T72" fmla="*/ 130 w 189"/>
              <a:gd name="T73" fmla="*/ 123 h 147"/>
              <a:gd name="T74" fmla="*/ 135 w 189"/>
              <a:gd name="T75" fmla="*/ 119 h 147"/>
              <a:gd name="T76" fmla="*/ 131 w 189"/>
              <a:gd name="T77" fmla="*/ 118 h 147"/>
              <a:gd name="T78" fmla="*/ 129 w 189"/>
              <a:gd name="T79" fmla="*/ 115 h 147"/>
              <a:gd name="T80" fmla="*/ 133 w 189"/>
              <a:gd name="T81" fmla="*/ 115 h 147"/>
              <a:gd name="T82" fmla="*/ 138 w 189"/>
              <a:gd name="T83" fmla="*/ 117 h 147"/>
              <a:gd name="T84" fmla="*/ 145 w 189"/>
              <a:gd name="T85" fmla="*/ 110 h 147"/>
              <a:gd name="T86" fmla="*/ 141 w 189"/>
              <a:gd name="T87" fmla="*/ 105 h 147"/>
              <a:gd name="T88" fmla="*/ 143 w 189"/>
              <a:gd name="T89" fmla="*/ 103 h 147"/>
              <a:gd name="T90" fmla="*/ 149 w 189"/>
              <a:gd name="T91" fmla="*/ 103 h 147"/>
              <a:gd name="T92" fmla="*/ 155 w 189"/>
              <a:gd name="T93" fmla="*/ 93 h 147"/>
              <a:gd name="T94" fmla="*/ 164 w 189"/>
              <a:gd name="T95" fmla="*/ 89 h 147"/>
              <a:gd name="T96" fmla="*/ 169 w 189"/>
              <a:gd name="T97" fmla="*/ 81 h 147"/>
              <a:gd name="T98" fmla="*/ 165 w 189"/>
              <a:gd name="T99" fmla="*/ 75 h 147"/>
              <a:gd name="T100" fmla="*/ 169 w 189"/>
              <a:gd name="T101" fmla="*/ 75 h 147"/>
              <a:gd name="T102" fmla="*/ 170 w 189"/>
              <a:gd name="T103" fmla="*/ 70 h 147"/>
              <a:gd name="T104" fmla="*/ 175 w 189"/>
              <a:gd name="T105" fmla="*/ 60 h 147"/>
              <a:gd name="T106" fmla="*/ 178 w 189"/>
              <a:gd name="T107" fmla="*/ 54 h 147"/>
              <a:gd name="T108" fmla="*/ 187 w 189"/>
              <a:gd name="T109" fmla="*/ 46 h 147"/>
              <a:gd name="T110" fmla="*/ 138 w 189"/>
              <a:gd name="T111" fmla="*/ 6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89" h="147">
                <a:moveTo>
                  <a:pt x="98" y="14"/>
                </a:moveTo>
                <a:cubicBezTo>
                  <a:pt x="94" y="4"/>
                  <a:pt x="94" y="4"/>
                  <a:pt x="94" y="4"/>
                </a:cubicBezTo>
                <a:cubicBezTo>
                  <a:pt x="88" y="1"/>
                  <a:pt x="88" y="1"/>
                  <a:pt x="88" y="1"/>
                </a:cubicBezTo>
                <a:cubicBezTo>
                  <a:pt x="79" y="0"/>
                  <a:pt x="79" y="0"/>
                  <a:pt x="79" y="0"/>
                </a:cubicBezTo>
                <a:cubicBezTo>
                  <a:pt x="72" y="1"/>
                  <a:pt x="72" y="1"/>
                  <a:pt x="72" y="1"/>
                </a:cubicBezTo>
                <a:cubicBezTo>
                  <a:pt x="67" y="4"/>
                  <a:pt x="67" y="4"/>
                  <a:pt x="67" y="4"/>
                </a:cubicBezTo>
                <a:cubicBezTo>
                  <a:pt x="64" y="5"/>
                  <a:pt x="64" y="5"/>
                  <a:pt x="64" y="5"/>
                </a:cubicBezTo>
                <a:cubicBezTo>
                  <a:pt x="58" y="6"/>
                  <a:pt x="58" y="6"/>
                  <a:pt x="58" y="6"/>
                </a:cubicBezTo>
                <a:cubicBezTo>
                  <a:pt x="46" y="4"/>
                  <a:pt x="46" y="4"/>
                  <a:pt x="46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1" y="5"/>
                  <a:pt x="31" y="5"/>
                  <a:pt x="31" y="5"/>
                </a:cubicBezTo>
                <a:cubicBezTo>
                  <a:pt x="26" y="7"/>
                  <a:pt x="26" y="7"/>
                  <a:pt x="26" y="7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8"/>
                  <a:pt x="12" y="18"/>
                  <a:pt x="12" y="18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2"/>
                  <a:pt x="11" y="22"/>
                  <a:pt x="11" y="22"/>
                </a:cubicBezTo>
                <a:cubicBezTo>
                  <a:pt x="9" y="23"/>
                  <a:pt x="9" y="23"/>
                  <a:pt x="9" y="23"/>
                </a:cubicBezTo>
                <a:cubicBezTo>
                  <a:pt x="5" y="26"/>
                  <a:pt x="5" y="26"/>
                  <a:pt x="5" y="2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2"/>
                  <a:pt x="0" y="32"/>
                  <a:pt x="0" y="32"/>
                </a:cubicBezTo>
                <a:cubicBezTo>
                  <a:pt x="2" y="34"/>
                  <a:pt x="2" y="34"/>
                  <a:pt x="2" y="34"/>
                </a:cubicBezTo>
                <a:cubicBezTo>
                  <a:pt x="4" y="37"/>
                  <a:pt x="4" y="37"/>
                  <a:pt x="4" y="37"/>
                </a:cubicBezTo>
                <a:cubicBezTo>
                  <a:pt x="16" y="42"/>
                  <a:pt x="16" y="42"/>
                  <a:pt x="16" y="42"/>
                </a:cubicBezTo>
                <a:cubicBezTo>
                  <a:pt x="19" y="45"/>
                  <a:pt x="19" y="45"/>
                  <a:pt x="19" y="45"/>
                </a:cubicBezTo>
                <a:cubicBezTo>
                  <a:pt x="22" y="49"/>
                  <a:pt x="22" y="49"/>
                  <a:pt x="22" y="49"/>
                </a:cubicBezTo>
                <a:cubicBezTo>
                  <a:pt x="24" y="53"/>
                  <a:pt x="24" y="53"/>
                  <a:pt x="24" y="53"/>
                </a:cubicBezTo>
                <a:cubicBezTo>
                  <a:pt x="29" y="58"/>
                  <a:pt x="29" y="58"/>
                  <a:pt x="29" y="58"/>
                </a:cubicBezTo>
                <a:cubicBezTo>
                  <a:pt x="34" y="64"/>
                  <a:pt x="34" y="64"/>
                  <a:pt x="34" y="64"/>
                </a:cubicBezTo>
                <a:cubicBezTo>
                  <a:pt x="50" y="77"/>
                  <a:pt x="50" y="77"/>
                  <a:pt x="50" y="77"/>
                </a:cubicBezTo>
                <a:cubicBezTo>
                  <a:pt x="55" y="81"/>
                  <a:pt x="55" y="81"/>
                  <a:pt x="55" y="81"/>
                </a:cubicBezTo>
                <a:cubicBezTo>
                  <a:pt x="61" y="89"/>
                  <a:pt x="61" y="89"/>
                  <a:pt x="61" y="89"/>
                </a:cubicBezTo>
                <a:cubicBezTo>
                  <a:pt x="66" y="96"/>
                  <a:pt x="66" y="96"/>
                  <a:pt x="66" y="96"/>
                </a:cubicBezTo>
                <a:cubicBezTo>
                  <a:pt x="73" y="99"/>
                  <a:pt x="73" y="99"/>
                  <a:pt x="73" y="99"/>
                </a:cubicBezTo>
                <a:cubicBezTo>
                  <a:pt x="76" y="102"/>
                  <a:pt x="76" y="102"/>
                  <a:pt x="76" y="102"/>
                </a:cubicBezTo>
                <a:cubicBezTo>
                  <a:pt x="79" y="105"/>
                  <a:pt x="79" y="105"/>
                  <a:pt x="79" y="105"/>
                </a:cubicBezTo>
                <a:cubicBezTo>
                  <a:pt x="82" y="107"/>
                  <a:pt x="82" y="107"/>
                  <a:pt x="82" y="107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7" y="114"/>
                  <a:pt x="87" y="114"/>
                  <a:pt x="87" y="114"/>
                </a:cubicBezTo>
                <a:cubicBezTo>
                  <a:pt x="89" y="117"/>
                  <a:pt x="89" y="117"/>
                  <a:pt x="89" y="117"/>
                </a:cubicBezTo>
                <a:cubicBezTo>
                  <a:pt x="89" y="119"/>
                  <a:pt x="89" y="119"/>
                  <a:pt x="89" y="119"/>
                </a:cubicBezTo>
                <a:cubicBezTo>
                  <a:pt x="90" y="122"/>
                  <a:pt x="90" y="122"/>
                  <a:pt x="90" y="122"/>
                </a:cubicBezTo>
                <a:cubicBezTo>
                  <a:pt x="91" y="124"/>
                  <a:pt x="91" y="124"/>
                  <a:pt x="91" y="124"/>
                </a:cubicBezTo>
                <a:cubicBezTo>
                  <a:pt x="92" y="124"/>
                  <a:pt x="92" y="124"/>
                  <a:pt x="92" y="124"/>
                </a:cubicBezTo>
                <a:cubicBezTo>
                  <a:pt x="95" y="125"/>
                  <a:pt x="95" y="125"/>
                  <a:pt x="95" y="125"/>
                </a:cubicBezTo>
                <a:cubicBezTo>
                  <a:pt x="98" y="127"/>
                  <a:pt x="98" y="127"/>
                  <a:pt x="98" y="127"/>
                </a:cubicBezTo>
                <a:cubicBezTo>
                  <a:pt x="98" y="128"/>
                  <a:pt x="98" y="128"/>
                  <a:pt x="98" y="128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99" y="133"/>
                  <a:pt x="99" y="133"/>
                  <a:pt x="99" y="133"/>
                </a:cubicBezTo>
                <a:cubicBezTo>
                  <a:pt x="103" y="137"/>
                  <a:pt x="103" y="137"/>
                  <a:pt x="103" y="137"/>
                </a:cubicBezTo>
                <a:cubicBezTo>
                  <a:pt x="103" y="138"/>
                  <a:pt x="103" y="138"/>
                  <a:pt x="103" y="138"/>
                </a:cubicBezTo>
                <a:cubicBezTo>
                  <a:pt x="103" y="142"/>
                  <a:pt x="103" y="142"/>
                  <a:pt x="103" y="142"/>
                </a:cubicBezTo>
                <a:cubicBezTo>
                  <a:pt x="104" y="145"/>
                  <a:pt x="104" y="145"/>
                  <a:pt x="104" y="145"/>
                </a:cubicBezTo>
                <a:cubicBezTo>
                  <a:pt x="106" y="146"/>
                  <a:pt x="106" y="146"/>
                  <a:pt x="106" y="146"/>
                </a:cubicBezTo>
                <a:cubicBezTo>
                  <a:pt x="108" y="147"/>
                  <a:pt x="108" y="147"/>
                  <a:pt x="108" y="147"/>
                </a:cubicBezTo>
                <a:cubicBezTo>
                  <a:pt x="108" y="141"/>
                  <a:pt x="108" y="141"/>
                  <a:pt x="108" y="141"/>
                </a:cubicBezTo>
                <a:cubicBezTo>
                  <a:pt x="110" y="140"/>
                  <a:pt x="110" y="140"/>
                  <a:pt x="110" y="140"/>
                </a:cubicBezTo>
                <a:cubicBezTo>
                  <a:pt x="115" y="140"/>
                  <a:pt x="115" y="140"/>
                  <a:pt x="115" y="140"/>
                </a:cubicBezTo>
                <a:cubicBezTo>
                  <a:pt x="116" y="140"/>
                  <a:pt x="116" y="140"/>
                  <a:pt x="116" y="140"/>
                </a:cubicBezTo>
                <a:cubicBezTo>
                  <a:pt x="116" y="140"/>
                  <a:pt x="118" y="139"/>
                  <a:pt x="118" y="139"/>
                </a:cubicBezTo>
                <a:cubicBezTo>
                  <a:pt x="118" y="138"/>
                  <a:pt x="117" y="137"/>
                  <a:pt x="117" y="137"/>
                </a:cubicBezTo>
                <a:cubicBezTo>
                  <a:pt x="116" y="137"/>
                  <a:pt x="116" y="137"/>
                  <a:pt x="116" y="137"/>
                </a:cubicBezTo>
                <a:cubicBezTo>
                  <a:pt x="116" y="137"/>
                  <a:pt x="112" y="136"/>
                  <a:pt x="112" y="136"/>
                </a:cubicBezTo>
                <a:cubicBezTo>
                  <a:pt x="111" y="136"/>
                  <a:pt x="110" y="134"/>
                  <a:pt x="110" y="134"/>
                </a:cubicBezTo>
                <a:cubicBezTo>
                  <a:pt x="110" y="133"/>
                  <a:pt x="110" y="133"/>
                  <a:pt x="110" y="133"/>
                </a:cubicBezTo>
                <a:cubicBezTo>
                  <a:pt x="111" y="129"/>
                  <a:pt x="111" y="129"/>
                  <a:pt x="111" y="129"/>
                </a:cubicBezTo>
                <a:cubicBezTo>
                  <a:pt x="115" y="132"/>
                  <a:pt x="115" y="132"/>
                  <a:pt x="115" y="132"/>
                </a:cubicBezTo>
                <a:cubicBezTo>
                  <a:pt x="116" y="133"/>
                  <a:pt x="116" y="133"/>
                  <a:pt x="116" y="133"/>
                </a:cubicBezTo>
                <a:cubicBezTo>
                  <a:pt x="119" y="135"/>
                  <a:pt x="119" y="135"/>
                  <a:pt x="119" y="135"/>
                </a:cubicBezTo>
                <a:cubicBezTo>
                  <a:pt x="123" y="134"/>
                  <a:pt x="123" y="134"/>
                  <a:pt x="123" y="134"/>
                </a:cubicBezTo>
                <a:cubicBezTo>
                  <a:pt x="124" y="128"/>
                  <a:pt x="124" y="128"/>
                  <a:pt x="124" y="128"/>
                </a:cubicBezTo>
                <a:cubicBezTo>
                  <a:pt x="124" y="127"/>
                  <a:pt x="124" y="127"/>
                  <a:pt x="124" y="127"/>
                </a:cubicBezTo>
                <a:cubicBezTo>
                  <a:pt x="123" y="123"/>
                  <a:pt x="123" y="123"/>
                  <a:pt x="123" y="123"/>
                </a:cubicBezTo>
                <a:cubicBezTo>
                  <a:pt x="126" y="123"/>
                  <a:pt x="126" y="123"/>
                  <a:pt x="126" y="123"/>
                </a:cubicBezTo>
                <a:cubicBezTo>
                  <a:pt x="130" y="123"/>
                  <a:pt x="130" y="123"/>
                  <a:pt x="130" y="123"/>
                </a:cubicBezTo>
                <a:cubicBezTo>
                  <a:pt x="135" y="120"/>
                  <a:pt x="135" y="120"/>
                  <a:pt x="135" y="120"/>
                </a:cubicBezTo>
                <a:cubicBezTo>
                  <a:pt x="135" y="119"/>
                  <a:pt x="135" y="119"/>
                  <a:pt x="135" y="119"/>
                </a:cubicBezTo>
                <a:cubicBezTo>
                  <a:pt x="133" y="118"/>
                  <a:pt x="133" y="118"/>
                  <a:pt x="133" y="118"/>
                </a:cubicBezTo>
                <a:cubicBezTo>
                  <a:pt x="131" y="118"/>
                  <a:pt x="131" y="118"/>
                  <a:pt x="131" y="118"/>
                </a:cubicBezTo>
                <a:cubicBezTo>
                  <a:pt x="129" y="117"/>
                  <a:pt x="129" y="117"/>
                  <a:pt x="129" y="117"/>
                </a:cubicBezTo>
                <a:cubicBezTo>
                  <a:pt x="129" y="115"/>
                  <a:pt x="129" y="115"/>
                  <a:pt x="129" y="115"/>
                </a:cubicBezTo>
                <a:cubicBezTo>
                  <a:pt x="132" y="114"/>
                  <a:pt x="132" y="114"/>
                  <a:pt x="132" y="114"/>
                </a:cubicBezTo>
                <a:cubicBezTo>
                  <a:pt x="133" y="115"/>
                  <a:pt x="133" y="115"/>
                  <a:pt x="133" y="115"/>
                </a:cubicBezTo>
                <a:cubicBezTo>
                  <a:pt x="136" y="117"/>
                  <a:pt x="136" y="117"/>
                  <a:pt x="136" y="117"/>
                </a:cubicBezTo>
                <a:cubicBezTo>
                  <a:pt x="138" y="117"/>
                  <a:pt x="138" y="117"/>
                  <a:pt x="138" y="117"/>
                </a:cubicBezTo>
                <a:cubicBezTo>
                  <a:pt x="142" y="114"/>
                  <a:pt x="142" y="114"/>
                  <a:pt x="142" y="114"/>
                </a:cubicBezTo>
                <a:cubicBezTo>
                  <a:pt x="145" y="110"/>
                  <a:pt x="145" y="110"/>
                  <a:pt x="145" y="110"/>
                </a:cubicBezTo>
                <a:cubicBezTo>
                  <a:pt x="144" y="107"/>
                  <a:pt x="144" y="107"/>
                  <a:pt x="144" y="107"/>
                </a:cubicBezTo>
                <a:cubicBezTo>
                  <a:pt x="141" y="105"/>
                  <a:pt x="141" y="105"/>
                  <a:pt x="141" y="105"/>
                </a:cubicBezTo>
                <a:cubicBezTo>
                  <a:pt x="141" y="104"/>
                  <a:pt x="141" y="104"/>
                  <a:pt x="141" y="104"/>
                </a:cubicBezTo>
                <a:cubicBezTo>
                  <a:pt x="143" y="103"/>
                  <a:pt x="143" y="103"/>
                  <a:pt x="143" y="103"/>
                </a:cubicBezTo>
                <a:cubicBezTo>
                  <a:pt x="147" y="105"/>
                  <a:pt x="147" y="105"/>
                  <a:pt x="147" y="105"/>
                </a:cubicBezTo>
                <a:cubicBezTo>
                  <a:pt x="149" y="103"/>
                  <a:pt x="149" y="103"/>
                  <a:pt x="149" y="103"/>
                </a:cubicBezTo>
                <a:cubicBezTo>
                  <a:pt x="151" y="100"/>
                  <a:pt x="151" y="100"/>
                  <a:pt x="151" y="100"/>
                </a:cubicBezTo>
                <a:cubicBezTo>
                  <a:pt x="155" y="93"/>
                  <a:pt x="155" y="93"/>
                  <a:pt x="155" y="93"/>
                </a:cubicBezTo>
                <a:cubicBezTo>
                  <a:pt x="159" y="90"/>
                  <a:pt x="159" y="90"/>
                  <a:pt x="159" y="90"/>
                </a:cubicBezTo>
                <a:cubicBezTo>
                  <a:pt x="164" y="89"/>
                  <a:pt x="164" y="89"/>
                  <a:pt x="164" y="89"/>
                </a:cubicBezTo>
                <a:cubicBezTo>
                  <a:pt x="167" y="84"/>
                  <a:pt x="167" y="84"/>
                  <a:pt x="167" y="84"/>
                </a:cubicBezTo>
                <a:cubicBezTo>
                  <a:pt x="169" y="81"/>
                  <a:pt x="169" y="81"/>
                  <a:pt x="169" y="81"/>
                </a:cubicBezTo>
                <a:cubicBezTo>
                  <a:pt x="167" y="79"/>
                  <a:pt x="167" y="79"/>
                  <a:pt x="167" y="79"/>
                </a:cubicBezTo>
                <a:cubicBezTo>
                  <a:pt x="165" y="75"/>
                  <a:pt x="165" y="75"/>
                  <a:pt x="165" y="75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9" y="75"/>
                  <a:pt x="169" y="75"/>
                  <a:pt x="169" y="75"/>
                </a:cubicBezTo>
                <a:cubicBezTo>
                  <a:pt x="169" y="72"/>
                  <a:pt x="169" y="72"/>
                  <a:pt x="169" y="72"/>
                </a:cubicBezTo>
                <a:cubicBezTo>
                  <a:pt x="170" y="70"/>
                  <a:pt x="170" y="70"/>
                  <a:pt x="170" y="70"/>
                </a:cubicBezTo>
                <a:cubicBezTo>
                  <a:pt x="173" y="66"/>
                  <a:pt x="173" y="66"/>
                  <a:pt x="173" y="66"/>
                </a:cubicBezTo>
                <a:cubicBezTo>
                  <a:pt x="175" y="60"/>
                  <a:pt x="175" y="60"/>
                  <a:pt x="175" y="60"/>
                </a:cubicBezTo>
                <a:cubicBezTo>
                  <a:pt x="177" y="56"/>
                  <a:pt x="177" y="56"/>
                  <a:pt x="177" y="56"/>
                </a:cubicBezTo>
                <a:cubicBezTo>
                  <a:pt x="178" y="54"/>
                  <a:pt x="178" y="54"/>
                  <a:pt x="178" y="54"/>
                </a:cubicBezTo>
                <a:cubicBezTo>
                  <a:pt x="180" y="52"/>
                  <a:pt x="180" y="52"/>
                  <a:pt x="180" y="52"/>
                </a:cubicBezTo>
                <a:cubicBezTo>
                  <a:pt x="187" y="46"/>
                  <a:pt x="187" y="46"/>
                  <a:pt x="187" y="46"/>
                </a:cubicBezTo>
                <a:cubicBezTo>
                  <a:pt x="189" y="44"/>
                  <a:pt x="189" y="44"/>
                  <a:pt x="189" y="44"/>
                </a:cubicBezTo>
                <a:cubicBezTo>
                  <a:pt x="138" y="6"/>
                  <a:pt x="138" y="6"/>
                  <a:pt x="138" y="6"/>
                </a:cubicBezTo>
                <a:lnTo>
                  <a:pt x="98" y="14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28" name="Freeform 41">
            <a:extLst>
              <a:ext uri="{FF2B5EF4-FFF2-40B4-BE49-F238E27FC236}">
                <a16:creationId xmlns:a16="http://schemas.microsoft.com/office/drawing/2014/main" id="{B5437CF4-A3BB-4E42-9132-CF9AEF695D1E}"/>
              </a:ext>
            </a:extLst>
          </p:cNvPr>
          <p:cNvSpPr>
            <a:spLocks/>
          </p:cNvSpPr>
          <p:nvPr/>
        </p:nvSpPr>
        <p:spPr bwMode="auto">
          <a:xfrm>
            <a:off x="8775867" y="4202845"/>
            <a:ext cx="482360" cy="779671"/>
          </a:xfrm>
          <a:custGeom>
            <a:avLst/>
            <a:gdLst>
              <a:gd name="T0" fmla="*/ 39 w 126"/>
              <a:gd name="T1" fmla="*/ 183 h 202"/>
              <a:gd name="T2" fmla="*/ 33 w 126"/>
              <a:gd name="T3" fmla="*/ 176 h 202"/>
              <a:gd name="T4" fmla="*/ 36 w 126"/>
              <a:gd name="T5" fmla="*/ 172 h 202"/>
              <a:gd name="T6" fmla="*/ 51 w 126"/>
              <a:gd name="T7" fmla="*/ 168 h 202"/>
              <a:gd name="T8" fmla="*/ 125 w 126"/>
              <a:gd name="T9" fmla="*/ 161 h 202"/>
              <a:gd name="T10" fmla="*/ 120 w 126"/>
              <a:gd name="T11" fmla="*/ 153 h 202"/>
              <a:gd name="T12" fmla="*/ 119 w 126"/>
              <a:gd name="T13" fmla="*/ 148 h 202"/>
              <a:gd name="T14" fmla="*/ 120 w 126"/>
              <a:gd name="T15" fmla="*/ 141 h 202"/>
              <a:gd name="T16" fmla="*/ 116 w 126"/>
              <a:gd name="T17" fmla="*/ 130 h 202"/>
              <a:gd name="T18" fmla="*/ 119 w 126"/>
              <a:gd name="T19" fmla="*/ 123 h 202"/>
              <a:gd name="T20" fmla="*/ 116 w 126"/>
              <a:gd name="T21" fmla="*/ 117 h 202"/>
              <a:gd name="T22" fmla="*/ 122 w 126"/>
              <a:gd name="T23" fmla="*/ 110 h 202"/>
              <a:gd name="T24" fmla="*/ 119 w 126"/>
              <a:gd name="T25" fmla="*/ 104 h 202"/>
              <a:gd name="T26" fmla="*/ 115 w 126"/>
              <a:gd name="T27" fmla="*/ 95 h 202"/>
              <a:gd name="T28" fmla="*/ 106 w 126"/>
              <a:gd name="T29" fmla="*/ 75 h 202"/>
              <a:gd name="T30" fmla="*/ 89 w 126"/>
              <a:gd name="T31" fmla="*/ 12 h 202"/>
              <a:gd name="T32" fmla="*/ 94 w 126"/>
              <a:gd name="T33" fmla="*/ 0 h 202"/>
              <a:gd name="T34" fmla="*/ 1 w 126"/>
              <a:gd name="T35" fmla="*/ 7 h 202"/>
              <a:gd name="T36" fmla="*/ 0 w 126"/>
              <a:gd name="T37" fmla="*/ 106 h 202"/>
              <a:gd name="T38" fmla="*/ 6 w 126"/>
              <a:gd name="T39" fmla="*/ 196 h 202"/>
              <a:gd name="T40" fmla="*/ 11 w 126"/>
              <a:gd name="T41" fmla="*/ 197 h 202"/>
              <a:gd name="T42" fmla="*/ 16 w 126"/>
              <a:gd name="T43" fmla="*/ 195 h 202"/>
              <a:gd name="T44" fmla="*/ 16 w 126"/>
              <a:gd name="T45" fmla="*/ 187 h 202"/>
              <a:gd name="T46" fmla="*/ 21 w 126"/>
              <a:gd name="T47" fmla="*/ 184 h 202"/>
              <a:gd name="T48" fmla="*/ 22 w 126"/>
              <a:gd name="T49" fmla="*/ 189 h 202"/>
              <a:gd name="T50" fmla="*/ 22 w 126"/>
              <a:gd name="T51" fmla="*/ 193 h 202"/>
              <a:gd name="T52" fmla="*/ 25 w 126"/>
              <a:gd name="T53" fmla="*/ 195 h 202"/>
              <a:gd name="T54" fmla="*/ 27 w 126"/>
              <a:gd name="T55" fmla="*/ 199 h 202"/>
              <a:gd name="T56" fmla="*/ 25 w 126"/>
              <a:gd name="T57" fmla="*/ 202 h 202"/>
              <a:gd name="T58" fmla="*/ 31 w 126"/>
              <a:gd name="T59" fmla="*/ 200 h 202"/>
              <a:gd name="T60" fmla="*/ 38 w 126"/>
              <a:gd name="T61" fmla="*/ 197 h 202"/>
              <a:gd name="T62" fmla="*/ 43 w 126"/>
              <a:gd name="T63" fmla="*/ 196 h 202"/>
              <a:gd name="T64" fmla="*/ 44 w 126"/>
              <a:gd name="T65" fmla="*/ 195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6" h="202">
                <a:moveTo>
                  <a:pt x="40" y="188"/>
                </a:moveTo>
                <a:lnTo>
                  <a:pt x="39" y="183"/>
                </a:lnTo>
                <a:lnTo>
                  <a:pt x="35" y="178"/>
                </a:lnTo>
                <a:lnTo>
                  <a:pt x="33" y="176"/>
                </a:lnTo>
                <a:lnTo>
                  <a:pt x="33" y="173"/>
                </a:lnTo>
                <a:lnTo>
                  <a:pt x="36" y="172"/>
                </a:lnTo>
                <a:lnTo>
                  <a:pt x="43" y="170"/>
                </a:lnTo>
                <a:lnTo>
                  <a:pt x="51" y="168"/>
                </a:lnTo>
                <a:lnTo>
                  <a:pt x="126" y="162"/>
                </a:lnTo>
                <a:lnTo>
                  <a:pt x="125" y="161"/>
                </a:lnTo>
                <a:lnTo>
                  <a:pt x="121" y="156"/>
                </a:lnTo>
                <a:lnTo>
                  <a:pt x="120" y="153"/>
                </a:lnTo>
                <a:lnTo>
                  <a:pt x="118" y="150"/>
                </a:lnTo>
                <a:lnTo>
                  <a:pt x="119" y="148"/>
                </a:lnTo>
                <a:lnTo>
                  <a:pt x="121" y="146"/>
                </a:lnTo>
                <a:lnTo>
                  <a:pt x="120" y="141"/>
                </a:lnTo>
                <a:lnTo>
                  <a:pt x="118" y="138"/>
                </a:lnTo>
                <a:lnTo>
                  <a:pt x="116" y="130"/>
                </a:lnTo>
                <a:lnTo>
                  <a:pt x="116" y="125"/>
                </a:lnTo>
                <a:lnTo>
                  <a:pt x="119" y="123"/>
                </a:lnTo>
                <a:lnTo>
                  <a:pt x="120" y="119"/>
                </a:lnTo>
                <a:lnTo>
                  <a:pt x="116" y="117"/>
                </a:lnTo>
                <a:lnTo>
                  <a:pt x="121" y="114"/>
                </a:lnTo>
                <a:lnTo>
                  <a:pt x="122" y="110"/>
                </a:lnTo>
                <a:lnTo>
                  <a:pt x="120" y="108"/>
                </a:lnTo>
                <a:lnTo>
                  <a:pt x="119" y="104"/>
                </a:lnTo>
                <a:lnTo>
                  <a:pt x="119" y="100"/>
                </a:lnTo>
                <a:lnTo>
                  <a:pt x="115" y="95"/>
                </a:lnTo>
                <a:lnTo>
                  <a:pt x="108" y="83"/>
                </a:lnTo>
                <a:lnTo>
                  <a:pt x="106" y="75"/>
                </a:lnTo>
                <a:lnTo>
                  <a:pt x="96" y="41"/>
                </a:lnTo>
                <a:lnTo>
                  <a:pt x="89" y="12"/>
                </a:lnTo>
                <a:lnTo>
                  <a:pt x="87" y="0"/>
                </a:lnTo>
                <a:lnTo>
                  <a:pt x="94" y="0"/>
                </a:lnTo>
                <a:lnTo>
                  <a:pt x="94" y="0"/>
                </a:lnTo>
                <a:lnTo>
                  <a:pt x="1" y="7"/>
                </a:lnTo>
                <a:lnTo>
                  <a:pt x="1" y="14"/>
                </a:lnTo>
                <a:lnTo>
                  <a:pt x="0" y="106"/>
                </a:lnTo>
                <a:lnTo>
                  <a:pt x="0" y="155"/>
                </a:lnTo>
                <a:lnTo>
                  <a:pt x="6" y="196"/>
                </a:lnTo>
                <a:lnTo>
                  <a:pt x="8" y="196"/>
                </a:lnTo>
                <a:lnTo>
                  <a:pt x="11" y="197"/>
                </a:lnTo>
                <a:lnTo>
                  <a:pt x="15" y="198"/>
                </a:lnTo>
                <a:lnTo>
                  <a:pt x="16" y="195"/>
                </a:lnTo>
                <a:lnTo>
                  <a:pt x="15" y="191"/>
                </a:lnTo>
                <a:lnTo>
                  <a:pt x="16" y="187"/>
                </a:lnTo>
                <a:lnTo>
                  <a:pt x="18" y="185"/>
                </a:lnTo>
                <a:lnTo>
                  <a:pt x="21" y="184"/>
                </a:lnTo>
                <a:lnTo>
                  <a:pt x="22" y="186"/>
                </a:lnTo>
                <a:lnTo>
                  <a:pt x="22" y="189"/>
                </a:lnTo>
                <a:lnTo>
                  <a:pt x="21" y="191"/>
                </a:lnTo>
                <a:lnTo>
                  <a:pt x="22" y="193"/>
                </a:lnTo>
                <a:lnTo>
                  <a:pt x="23" y="194"/>
                </a:lnTo>
                <a:lnTo>
                  <a:pt x="25" y="195"/>
                </a:lnTo>
                <a:lnTo>
                  <a:pt x="27" y="197"/>
                </a:lnTo>
                <a:lnTo>
                  <a:pt x="27" y="199"/>
                </a:lnTo>
                <a:lnTo>
                  <a:pt x="27" y="200"/>
                </a:lnTo>
                <a:lnTo>
                  <a:pt x="25" y="202"/>
                </a:lnTo>
                <a:lnTo>
                  <a:pt x="27" y="201"/>
                </a:lnTo>
                <a:lnTo>
                  <a:pt x="31" y="200"/>
                </a:lnTo>
                <a:lnTo>
                  <a:pt x="36" y="199"/>
                </a:lnTo>
                <a:lnTo>
                  <a:pt x="38" y="197"/>
                </a:lnTo>
                <a:lnTo>
                  <a:pt x="39" y="197"/>
                </a:lnTo>
                <a:lnTo>
                  <a:pt x="43" y="196"/>
                </a:lnTo>
                <a:lnTo>
                  <a:pt x="44" y="195"/>
                </a:lnTo>
                <a:lnTo>
                  <a:pt x="44" y="195"/>
                </a:lnTo>
                <a:lnTo>
                  <a:pt x="40" y="188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29" name="Freeform 42">
            <a:extLst>
              <a:ext uri="{FF2B5EF4-FFF2-40B4-BE49-F238E27FC236}">
                <a16:creationId xmlns:a16="http://schemas.microsoft.com/office/drawing/2014/main" id="{8916D04C-B8CE-4D4D-B6E6-BD861641EDBD}"/>
              </a:ext>
            </a:extLst>
          </p:cNvPr>
          <p:cNvSpPr>
            <a:spLocks/>
          </p:cNvSpPr>
          <p:nvPr/>
        </p:nvSpPr>
        <p:spPr bwMode="auto">
          <a:xfrm>
            <a:off x="8354759" y="4229863"/>
            <a:ext cx="444079" cy="783531"/>
          </a:xfrm>
          <a:custGeom>
            <a:avLst/>
            <a:gdLst>
              <a:gd name="T0" fmla="*/ 110 w 116"/>
              <a:gd name="T1" fmla="*/ 99 h 203"/>
              <a:gd name="T2" fmla="*/ 111 w 116"/>
              <a:gd name="T3" fmla="*/ 0 h 203"/>
              <a:gd name="T4" fmla="*/ 41 w 116"/>
              <a:gd name="T5" fmla="*/ 5 h 203"/>
              <a:gd name="T6" fmla="*/ 38 w 116"/>
              <a:gd name="T7" fmla="*/ 10 h 203"/>
              <a:gd name="T8" fmla="*/ 35 w 116"/>
              <a:gd name="T9" fmla="*/ 15 h 203"/>
              <a:gd name="T10" fmla="*/ 32 w 116"/>
              <a:gd name="T11" fmla="*/ 17 h 203"/>
              <a:gd name="T12" fmla="*/ 30 w 116"/>
              <a:gd name="T13" fmla="*/ 26 h 203"/>
              <a:gd name="T14" fmla="*/ 22 w 116"/>
              <a:gd name="T15" fmla="*/ 37 h 203"/>
              <a:gd name="T16" fmla="*/ 18 w 116"/>
              <a:gd name="T17" fmla="*/ 44 h 203"/>
              <a:gd name="T18" fmla="*/ 18 w 116"/>
              <a:gd name="T19" fmla="*/ 48 h 203"/>
              <a:gd name="T20" fmla="*/ 17 w 116"/>
              <a:gd name="T21" fmla="*/ 54 h 203"/>
              <a:gd name="T22" fmla="*/ 13 w 116"/>
              <a:gd name="T23" fmla="*/ 58 h 203"/>
              <a:gd name="T24" fmla="*/ 12 w 116"/>
              <a:gd name="T25" fmla="*/ 62 h 203"/>
              <a:gd name="T26" fmla="*/ 11 w 116"/>
              <a:gd name="T27" fmla="*/ 66 h 203"/>
              <a:gd name="T28" fmla="*/ 14 w 116"/>
              <a:gd name="T29" fmla="*/ 70 h 203"/>
              <a:gd name="T30" fmla="*/ 14 w 116"/>
              <a:gd name="T31" fmla="*/ 78 h 203"/>
              <a:gd name="T32" fmla="*/ 14 w 116"/>
              <a:gd name="T33" fmla="*/ 84 h 203"/>
              <a:gd name="T34" fmla="*/ 11 w 116"/>
              <a:gd name="T35" fmla="*/ 89 h 203"/>
              <a:gd name="T36" fmla="*/ 15 w 116"/>
              <a:gd name="T37" fmla="*/ 94 h 203"/>
              <a:gd name="T38" fmla="*/ 11 w 116"/>
              <a:gd name="T39" fmla="*/ 98 h 203"/>
              <a:gd name="T40" fmla="*/ 15 w 116"/>
              <a:gd name="T41" fmla="*/ 102 h 203"/>
              <a:gd name="T42" fmla="*/ 16 w 116"/>
              <a:gd name="T43" fmla="*/ 108 h 203"/>
              <a:gd name="T44" fmla="*/ 19 w 116"/>
              <a:gd name="T45" fmla="*/ 112 h 203"/>
              <a:gd name="T46" fmla="*/ 19 w 116"/>
              <a:gd name="T47" fmla="*/ 123 h 203"/>
              <a:gd name="T48" fmla="*/ 15 w 116"/>
              <a:gd name="T49" fmla="*/ 126 h 203"/>
              <a:gd name="T50" fmla="*/ 14 w 116"/>
              <a:gd name="T51" fmla="*/ 132 h 203"/>
              <a:gd name="T52" fmla="*/ 8 w 116"/>
              <a:gd name="T53" fmla="*/ 140 h 203"/>
              <a:gd name="T54" fmla="*/ 6 w 116"/>
              <a:gd name="T55" fmla="*/ 149 h 203"/>
              <a:gd name="T56" fmla="*/ 4 w 116"/>
              <a:gd name="T57" fmla="*/ 153 h 203"/>
              <a:gd name="T58" fmla="*/ 4 w 116"/>
              <a:gd name="T59" fmla="*/ 160 h 203"/>
              <a:gd name="T60" fmla="*/ 0 w 116"/>
              <a:gd name="T61" fmla="*/ 164 h 203"/>
              <a:gd name="T62" fmla="*/ 1 w 116"/>
              <a:gd name="T63" fmla="*/ 171 h 203"/>
              <a:gd name="T64" fmla="*/ 65 w 116"/>
              <a:gd name="T65" fmla="*/ 184 h 203"/>
              <a:gd name="T66" fmla="*/ 70 w 116"/>
              <a:gd name="T67" fmla="*/ 192 h 203"/>
              <a:gd name="T68" fmla="*/ 71 w 116"/>
              <a:gd name="T69" fmla="*/ 203 h 203"/>
              <a:gd name="T70" fmla="*/ 72 w 116"/>
              <a:gd name="T71" fmla="*/ 203 h 203"/>
              <a:gd name="T72" fmla="*/ 79 w 116"/>
              <a:gd name="T73" fmla="*/ 199 h 203"/>
              <a:gd name="T74" fmla="*/ 82 w 116"/>
              <a:gd name="T75" fmla="*/ 193 h 203"/>
              <a:gd name="T76" fmla="*/ 89 w 116"/>
              <a:gd name="T77" fmla="*/ 193 h 203"/>
              <a:gd name="T78" fmla="*/ 98 w 116"/>
              <a:gd name="T79" fmla="*/ 190 h 203"/>
              <a:gd name="T80" fmla="*/ 104 w 116"/>
              <a:gd name="T81" fmla="*/ 190 h 203"/>
              <a:gd name="T82" fmla="*/ 109 w 116"/>
              <a:gd name="T83" fmla="*/ 190 h 203"/>
              <a:gd name="T84" fmla="*/ 115 w 116"/>
              <a:gd name="T85" fmla="*/ 190 h 203"/>
              <a:gd name="T86" fmla="*/ 116 w 116"/>
              <a:gd name="T87" fmla="*/ 189 h 203"/>
              <a:gd name="T88" fmla="*/ 110 w 116"/>
              <a:gd name="T89" fmla="*/ 148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16" h="203">
                <a:moveTo>
                  <a:pt x="110" y="148"/>
                </a:moveTo>
                <a:lnTo>
                  <a:pt x="110" y="99"/>
                </a:lnTo>
                <a:lnTo>
                  <a:pt x="111" y="7"/>
                </a:lnTo>
                <a:lnTo>
                  <a:pt x="111" y="0"/>
                </a:lnTo>
                <a:lnTo>
                  <a:pt x="41" y="5"/>
                </a:lnTo>
                <a:lnTo>
                  <a:pt x="41" y="5"/>
                </a:lnTo>
                <a:lnTo>
                  <a:pt x="42" y="8"/>
                </a:lnTo>
                <a:lnTo>
                  <a:pt x="38" y="10"/>
                </a:lnTo>
                <a:lnTo>
                  <a:pt x="36" y="12"/>
                </a:lnTo>
                <a:lnTo>
                  <a:pt x="35" y="15"/>
                </a:lnTo>
                <a:lnTo>
                  <a:pt x="33" y="17"/>
                </a:lnTo>
                <a:lnTo>
                  <a:pt x="32" y="17"/>
                </a:lnTo>
                <a:lnTo>
                  <a:pt x="30" y="22"/>
                </a:lnTo>
                <a:lnTo>
                  <a:pt x="30" y="26"/>
                </a:lnTo>
                <a:lnTo>
                  <a:pt x="27" y="31"/>
                </a:lnTo>
                <a:lnTo>
                  <a:pt x="22" y="37"/>
                </a:lnTo>
                <a:lnTo>
                  <a:pt x="19" y="40"/>
                </a:lnTo>
                <a:lnTo>
                  <a:pt x="18" y="44"/>
                </a:lnTo>
                <a:lnTo>
                  <a:pt x="20" y="45"/>
                </a:lnTo>
                <a:lnTo>
                  <a:pt x="18" y="48"/>
                </a:lnTo>
                <a:lnTo>
                  <a:pt x="16" y="52"/>
                </a:lnTo>
                <a:lnTo>
                  <a:pt x="17" y="54"/>
                </a:lnTo>
                <a:lnTo>
                  <a:pt x="16" y="54"/>
                </a:lnTo>
                <a:lnTo>
                  <a:pt x="13" y="58"/>
                </a:lnTo>
                <a:lnTo>
                  <a:pt x="11" y="61"/>
                </a:lnTo>
                <a:lnTo>
                  <a:pt x="12" y="62"/>
                </a:lnTo>
                <a:lnTo>
                  <a:pt x="11" y="64"/>
                </a:lnTo>
                <a:lnTo>
                  <a:pt x="11" y="66"/>
                </a:lnTo>
                <a:lnTo>
                  <a:pt x="12" y="67"/>
                </a:lnTo>
                <a:lnTo>
                  <a:pt x="14" y="70"/>
                </a:lnTo>
                <a:lnTo>
                  <a:pt x="14" y="72"/>
                </a:lnTo>
                <a:lnTo>
                  <a:pt x="14" y="78"/>
                </a:lnTo>
                <a:lnTo>
                  <a:pt x="15" y="81"/>
                </a:lnTo>
                <a:lnTo>
                  <a:pt x="14" y="84"/>
                </a:lnTo>
                <a:lnTo>
                  <a:pt x="12" y="89"/>
                </a:lnTo>
                <a:lnTo>
                  <a:pt x="11" y="89"/>
                </a:lnTo>
                <a:lnTo>
                  <a:pt x="14" y="91"/>
                </a:lnTo>
                <a:lnTo>
                  <a:pt x="15" y="94"/>
                </a:lnTo>
                <a:lnTo>
                  <a:pt x="15" y="96"/>
                </a:lnTo>
                <a:lnTo>
                  <a:pt x="11" y="98"/>
                </a:lnTo>
                <a:lnTo>
                  <a:pt x="14" y="100"/>
                </a:lnTo>
                <a:lnTo>
                  <a:pt x="15" y="102"/>
                </a:lnTo>
                <a:lnTo>
                  <a:pt x="15" y="103"/>
                </a:lnTo>
                <a:lnTo>
                  <a:pt x="16" y="108"/>
                </a:lnTo>
                <a:lnTo>
                  <a:pt x="16" y="110"/>
                </a:lnTo>
                <a:lnTo>
                  <a:pt x="19" y="112"/>
                </a:lnTo>
                <a:lnTo>
                  <a:pt x="20" y="115"/>
                </a:lnTo>
                <a:lnTo>
                  <a:pt x="19" y="123"/>
                </a:lnTo>
                <a:lnTo>
                  <a:pt x="16" y="126"/>
                </a:lnTo>
                <a:lnTo>
                  <a:pt x="15" y="126"/>
                </a:lnTo>
                <a:lnTo>
                  <a:pt x="15" y="130"/>
                </a:lnTo>
                <a:lnTo>
                  <a:pt x="14" y="132"/>
                </a:lnTo>
                <a:lnTo>
                  <a:pt x="10" y="138"/>
                </a:lnTo>
                <a:lnTo>
                  <a:pt x="8" y="140"/>
                </a:lnTo>
                <a:lnTo>
                  <a:pt x="7" y="147"/>
                </a:lnTo>
                <a:lnTo>
                  <a:pt x="6" y="149"/>
                </a:lnTo>
                <a:lnTo>
                  <a:pt x="5" y="150"/>
                </a:lnTo>
                <a:lnTo>
                  <a:pt x="4" y="153"/>
                </a:lnTo>
                <a:lnTo>
                  <a:pt x="4" y="155"/>
                </a:lnTo>
                <a:lnTo>
                  <a:pt x="4" y="160"/>
                </a:lnTo>
                <a:lnTo>
                  <a:pt x="1" y="162"/>
                </a:lnTo>
                <a:lnTo>
                  <a:pt x="0" y="164"/>
                </a:lnTo>
                <a:lnTo>
                  <a:pt x="0" y="167"/>
                </a:lnTo>
                <a:lnTo>
                  <a:pt x="1" y="171"/>
                </a:lnTo>
                <a:lnTo>
                  <a:pt x="66" y="168"/>
                </a:lnTo>
                <a:lnTo>
                  <a:pt x="65" y="184"/>
                </a:lnTo>
                <a:lnTo>
                  <a:pt x="67" y="188"/>
                </a:lnTo>
                <a:lnTo>
                  <a:pt x="70" y="192"/>
                </a:lnTo>
                <a:lnTo>
                  <a:pt x="71" y="199"/>
                </a:lnTo>
                <a:lnTo>
                  <a:pt x="71" y="203"/>
                </a:lnTo>
                <a:lnTo>
                  <a:pt x="71" y="203"/>
                </a:lnTo>
                <a:lnTo>
                  <a:pt x="72" y="203"/>
                </a:lnTo>
                <a:lnTo>
                  <a:pt x="77" y="200"/>
                </a:lnTo>
                <a:lnTo>
                  <a:pt x="79" y="199"/>
                </a:lnTo>
                <a:lnTo>
                  <a:pt x="82" y="197"/>
                </a:lnTo>
                <a:lnTo>
                  <a:pt x="82" y="193"/>
                </a:lnTo>
                <a:lnTo>
                  <a:pt x="86" y="193"/>
                </a:lnTo>
                <a:lnTo>
                  <a:pt x="89" y="193"/>
                </a:lnTo>
                <a:lnTo>
                  <a:pt x="93" y="192"/>
                </a:lnTo>
                <a:lnTo>
                  <a:pt x="98" y="190"/>
                </a:lnTo>
                <a:lnTo>
                  <a:pt x="102" y="190"/>
                </a:lnTo>
                <a:lnTo>
                  <a:pt x="104" y="190"/>
                </a:lnTo>
                <a:lnTo>
                  <a:pt x="107" y="190"/>
                </a:lnTo>
                <a:lnTo>
                  <a:pt x="109" y="190"/>
                </a:lnTo>
                <a:lnTo>
                  <a:pt x="113" y="192"/>
                </a:lnTo>
                <a:lnTo>
                  <a:pt x="115" y="190"/>
                </a:lnTo>
                <a:lnTo>
                  <a:pt x="116" y="189"/>
                </a:lnTo>
                <a:lnTo>
                  <a:pt x="116" y="189"/>
                </a:lnTo>
                <a:lnTo>
                  <a:pt x="116" y="189"/>
                </a:lnTo>
                <a:lnTo>
                  <a:pt x="110" y="148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30" name="Freeform 43">
            <a:extLst>
              <a:ext uri="{FF2B5EF4-FFF2-40B4-BE49-F238E27FC236}">
                <a16:creationId xmlns:a16="http://schemas.microsoft.com/office/drawing/2014/main" id="{8659E288-1930-3D44-AFEA-6207F6FF81AE}"/>
              </a:ext>
            </a:extLst>
          </p:cNvPr>
          <p:cNvSpPr>
            <a:spLocks/>
          </p:cNvSpPr>
          <p:nvPr/>
        </p:nvSpPr>
        <p:spPr bwMode="auto">
          <a:xfrm>
            <a:off x="9755901" y="3284223"/>
            <a:ext cx="551268" cy="405276"/>
          </a:xfrm>
          <a:custGeom>
            <a:avLst/>
            <a:gdLst>
              <a:gd name="T0" fmla="*/ 0 w 170"/>
              <a:gd name="T1" fmla="*/ 24 h 123"/>
              <a:gd name="T2" fmla="*/ 3 w 170"/>
              <a:gd name="T3" fmla="*/ 44 h 123"/>
              <a:gd name="T4" fmla="*/ 16 w 170"/>
              <a:gd name="T5" fmla="*/ 33 h 123"/>
              <a:gd name="T6" fmla="*/ 28 w 170"/>
              <a:gd name="T7" fmla="*/ 25 h 123"/>
              <a:gd name="T8" fmla="*/ 31 w 170"/>
              <a:gd name="T9" fmla="*/ 27 h 123"/>
              <a:gd name="T10" fmla="*/ 41 w 170"/>
              <a:gd name="T11" fmla="*/ 22 h 123"/>
              <a:gd name="T12" fmla="*/ 63 w 170"/>
              <a:gd name="T13" fmla="*/ 22 h 123"/>
              <a:gd name="T14" fmla="*/ 70 w 170"/>
              <a:gd name="T15" fmla="*/ 36 h 123"/>
              <a:gd name="T16" fmla="*/ 83 w 170"/>
              <a:gd name="T17" fmla="*/ 43 h 123"/>
              <a:gd name="T18" fmla="*/ 93 w 170"/>
              <a:gd name="T19" fmla="*/ 51 h 123"/>
              <a:gd name="T20" fmla="*/ 92 w 170"/>
              <a:gd name="T21" fmla="*/ 60 h 123"/>
              <a:gd name="T22" fmla="*/ 89 w 170"/>
              <a:gd name="T23" fmla="*/ 74 h 123"/>
              <a:gd name="T24" fmla="*/ 94 w 170"/>
              <a:gd name="T25" fmla="*/ 75 h 123"/>
              <a:gd name="T26" fmla="*/ 101 w 170"/>
              <a:gd name="T27" fmla="*/ 75 h 123"/>
              <a:gd name="T28" fmla="*/ 106 w 170"/>
              <a:gd name="T29" fmla="*/ 75 h 123"/>
              <a:gd name="T30" fmla="*/ 122 w 170"/>
              <a:gd name="T31" fmla="*/ 78 h 123"/>
              <a:gd name="T32" fmla="*/ 129 w 170"/>
              <a:gd name="T33" fmla="*/ 79 h 123"/>
              <a:gd name="T34" fmla="*/ 124 w 170"/>
              <a:gd name="T35" fmla="*/ 72 h 123"/>
              <a:gd name="T36" fmla="*/ 124 w 170"/>
              <a:gd name="T37" fmla="*/ 68 h 123"/>
              <a:gd name="T38" fmla="*/ 116 w 170"/>
              <a:gd name="T39" fmla="*/ 57 h 123"/>
              <a:gd name="T40" fmla="*/ 115 w 170"/>
              <a:gd name="T41" fmla="*/ 43 h 123"/>
              <a:gd name="T42" fmla="*/ 113 w 170"/>
              <a:gd name="T43" fmla="*/ 31 h 123"/>
              <a:gd name="T44" fmla="*/ 115 w 170"/>
              <a:gd name="T45" fmla="*/ 28 h 123"/>
              <a:gd name="T46" fmla="*/ 124 w 170"/>
              <a:gd name="T47" fmla="*/ 18 h 123"/>
              <a:gd name="T48" fmla="*/ 129 w 170"/>
              <a:gd name="T49" fmla="*/ 13 h 123"/>
              <a:gd name="T50" fmla="*/ 125 w 170"/>
              <a:gd name="T51" fmla="*/ 21 h 123"/>
              <a:gd name="T52" fmla="*/ 123 w 170"/>
              <a:gd name="T53" fmla="*/ 31 h 123"/>
              <a:gd name="T54" fmla="*/ 122 w 170"/>
              <a:gd name="T55" fmla="*/ 36 h 123"/>
              <a:gd name="T56" fmla="*/ 126 w 170"/>
              <a:gd name="T57" fmla="*/ 41 h 123"/>
              <a:gd name="T58" fmla="*/ 131 w 170"/>
              <a:gd name="T59" fmla="*/ 46 h 123"/>
              <a:gd name="T60" fmla="*/ 134 w 170"/>
              <a:gd name="T61" fmla="*/ 51 h 123"/>
              <a:gd name="T62" fmla="*/ 130 w 170"/>
              <a:gd name="T63" fmla="*/ 57 h 123"/>
              <a:gd name="T64" fmla="*/ 128 w 170"/>
              <a:gd name="T65" fmla="*/ 61 h 123"/>
              <a:gd name="T66" fmla="*/ 129 w 170"/>
              <a:gd name="T67" fmla="*/ 65 h 123"/>
              <a:gd name="T68" fmla="*/ 139 w 170"/>
              <a:gd name="T69" fmla="*/ 66 h 123"/>
              <a:gd name="T70" fmla="*/ 146 w 170"/>
              <a:gd name="T71" fmla="*/ 75 h 123"/>
              <a:gd name="T72" fmla="*/ 147 w 170"/>
              <a:gd name="T73" fmla="*/ 81 h 123"/>
              <a:gd name="T74" fmla="*/ 152 w 170"/>
              <a:gd name="T75" fmla="*/ 89 h 123"/>
              <a:gd name="T76" fmla="*/ 148 w 170"/>
              <a:gd name="T77" fmla="*/ 104 h 123"/>
              <a:gd name="T78" fmla="*/ 149 w 170"/>
              <a:gd name="T79" fmla="*/ 120 h 123"/>
              <a:gd name="T80" fmla="*/ 153 w 170"/>
              <a:gd name="T81" fmla="*/ 116 h 123"/>
              <a:gd name="T82" fmla="*/ 157 w 170"/>
              <a:gd name="T83" fmla="*/ 102 h 123"/>
              <a:gd name="T84" fmla="*/ 157 w 170"/>
              <a:gd name="T85" fmla="*/ 97 h 123"/>
              <a:gd name="T86" fmla="*/ 163 w 170"/>
              <a:gd name="T87" fmla="*/ 91 h 123"/>
              <a:gd name="T88" fmla="*/ 163 w 170"/>
              <a:gd name="T89" fmla="*/ 79 h 123"/>
              <a:gd name="T90" fmla="*/ 167 w 170"/>
              <a:gd name="T91" fmla="*/ 71 h 123"/>
              <a:gd name="T92" fmla="*/ 167 w 170"/>
              <a:gd name="T93" fmla="*/ 77 h 123"/>
              <a:gd name="T94" fmla="*/ 168 w 170"/>
              <a:gd name="T95" fmla="*/ 82 h 123"/>
              <a:gd name="T96" fmla="*/ 170 w 170"/>
              <a:gd name="T97" fmla="*/ 68 h 123"/>
              <a:gd name="T98" fmla="*/ 169 w 170"/>
              <a:gd name="T99" fmla="*/ 54 h 123"/>
              <a:gd name="T100" fmla="*/ 134 w 170"/>
              <a:gd name="T101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70" h="123">
                <a:moveTo>
                  <a:pt x="134" y="0"/>
                </a:move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3" y="44"/>
                  <a:pt x="3" y="44"/>
                  <a:pt x="3" y="44"/>
                </a:cubicBezTo>
                <a:cubicBezTo>
                  <a:pt x="7" y="44"/>
                  <a:pt x="7" y="44"/>
                  <a:pt x="7" y="44"/>
                </a:cubicBezTo>
                <a:cubicBezTo>
                  <a:pt x="16" y="33"/>
                  <a:pt x="16" y="33"/>
                  <a:pt x="16" y="33"/>
                </a:cubicBezTo>
                <a:cubicBezTo>
                  <a:pt x="22" y="33"/>
                  <a:pt x="22" y="33"/>
                  <a:pt x="22" y="33"/>
                </a:cubicBezTo>
                <a:cubicBezTo>
                  <a:pt x="28" y="25"/>
                  <a:pt x="28" y="25"/>
                  <a:pt x="28" y="25"/>
                </a:cubicBezTo>
                <a:cubicBezTo>
                  <a:pt x="30" y="25"/>
                  <a:pt x="30" y="25"/>
                  <a:pt x="30" y="25"/>
                </a:cubicBezTo>
                <a:cubicBezTo>
                  <a:pt x="31" y="27"/>
                  <a:pt x="31" y="27"/>
                  <a:pt x="31" y="27"/>
                </a:cubicBezTo>
                <a:cubicBezTo>
                  <a:pt x="38" y="22"/>
                  <a:pt x="38" y="22"/>
                  <a:pt x="38" y="22"/>
                </a:cubicBezTo>
                <a:cubicBezTo>
                  <a:pt x="41" y="22"/>
                  <a:pt x="41" y="22"/>
                  <a:pt x="41" y="22"/>
                </a:cubicBezTo>
                <a:cubicBezTo>
                  <a:pt x="49" y="18"/>
                  <a:pt x="49" y="18"/>
                  <a:pt x="49" y="18"/>
                </a:cubicBezTo>
                <a:cubicBezTo>
                  <a:pt x="63" y="22"/>
                  <a:pt x="63" y="22"/>
                  <a:pt x="63" y="22"/>
                </a:cubicBezTo>
                <a:cubicBezTo>
                  <a:pt x="67" y="28"/>
                  <a:pt x="67" y="28"/>
                  <a:pt x="67" y="28"/>
                </a:cubicBezTo>
                <a:cubicBezTo>
                  <a:pt x="70" y="36"/>
                  <a:pt x="70" y="36"/>
                  <a:pt x="70" y="36"/>
                </a:cubicBezTo>
                <a:cubicBezTo>
                  <a:pt x="71" y="36"/>
                  <a:pt x="71" y="36"/>
                  <a:pt x="71" y="36"/>
                </a:cubicBezTo>
                <a:cubicBezTo>
                  <a:pt x="83" y="43"/>
                  <a:pt x="83" y="43"/>
                  <a:pt x="83" y="43"/>
                </a:cubicBezTo>
                <a:cubicBezTo>
                  <a:pt x="88" y="48"/>
                  <a:pt x="88" y="48"/>
                  <a:pt x="88" y="48"/>
                </a:cubicBezTo>
                <a:cubicBezTo>
                  <a:pt x="93" y="51"/>
                  <a:pt x="93" y="51"/>
                  <a:pt x="93" y="51"/>
                </a:cubicBezTo>
                <a:cubicBezTo>
                  <a:pt x="94" y="56"/>
                  <a:pt x="94" y="56"/>
                  <a:pt x="94" y="56"/>
                </a:cubicBezTo>
                <a:cubicBezTo>
                  <a:pt x="92" y="60"/>
                  <a:pt x="92" y="60"/>
                  <a:pt x="92" y="60"/>
                </a:cubicBezTo>
                <a:cubicBezTo>
                  <a:pt x="88" y="61"/>
                  <a:pt x="88" y="61"/>
                  <a:pt x="88" y="61"/>
                </a:cubicBezTo>
                <a:cubicBezTo>
                  <a:pt x="89" y="74"/>
                  <a:pt x="89" y="74"/>
                  <a:pt x="89" y="74"/>
                </a:cubicBezTo>
                <a:cubicBezTo>
                  <a:pt x="91" y="76"/>
                  <a:pt x="91" y="76"/>
                  <a:pt x="91" y="76"/>
                </a:cubicBezTo>
                <a:cubicBezTo>
                  <a:pt x="94" y="75"/>
                  <a:pt x="94" y="75"/>
                  <a:pt x="94" y="75"/>
                </a:cubicBezTo>
                <a:cubicBezTo>
                  <a:pt x="97" y="74"/>
                  <a:pt x="97" y="74"/>
                  <a:pt x="97" y="74"/>
                </a:cubicBezTo>
                <a:cubicBezTo>
                  <a:pt x="101" y="75"/>
                  <a:pt x="101" y="75"/>
                  <a:pt x="101" y="75"/>
                </a:cubicBezTo>
                <a:cubicBezTo>
                  <a:pt x="102" y="76"/>
                  <a:pt x="102" y="76"/>
                  <a:pt x="102" y="76"/>
                </a:cubicBezTo>
                <a:cubicBezTo>
                  <a:pt x="106" y="75"/>
                  <a:pt x="106" y="75"/>
                  <a:pt x="106" y="75"/>
                </a:cubicBezTo>
                <a:cubicBezTo>
                  <a:pt x="119" y="76"/>
                  <a:pt x="119" y="76"/>
                  <a:pt x="119" y="76"/>
                </a:cubicBezTo>
                <a:cubicBezTo>
                  <a:pt x="122" y="78"/>
                  <a:pt x="122" y="78"/>
                  <a:pt x="122" y="78"/>
                </a:cubicBezTo>
                <a:cubicBezTo>
                  <a:pt x="126" y="80"/>
                  <a:pt x="126" y="80"/>
                  <a:pt x="126" y="80"/>
                </a:cubicBezTo>
                <a:cubicBezTo>
                  <a:pt x="129" y="79"/>
                  <a:pt x="129" y="79"/>
                  <a:pt x="129" y="79"/>
                </a:cubicBezTo>
                <a:cubicBezTo>
                  <a:pt x="127" y="75"/>
                  <a:pt x="127" y="75"/>
                  <a:pt x="127" y="75"/>
                </a:cubicBezTo>
                <a:cubicBezTo>
                  <a:pt x="124" y="72"/>
                  <a:pt x="124" y="72"/>
                  <a:pt x="124" y="72"/>
                </a:cubicBezTo>
                <a:cubicBezTo>
                  <a:pt x="124" y="69"/>
                  <a:pt x="124" y="69"/>
                  <a:pt x="124" y="69"/>
                </a:cubicBezTo>
                <a:cubicBezTo>
                  <a:pt x="124" y="68"/>
                  <a:pt x="124" y="68"/>
                  <a:pt x="124" y="68"/>
                </a:cubicBezTo>
                <a:cubicBezTo>
                  <a:pt x="118" y="60"/>
                  <a:pt x="118" y="60"/>
                  <a:pt x="118" y="60"/>
                </a:cubicBezTo>
                <a:cubicBezTo>
                  <a:pt x="116" y="57"/>
                  <a:pt x="116" y="57"/>
                  <a:pt x="116" y="57"/>
                </a:cubicBezTo>
                <a:cubicBezTo>
                  <a:pt x="116" y="50"/>
                  <a:pt x="116" y="50"/>
                  <a:pt x="116" y="50"/>
                </a:cubicBezTo>
                <a:cubicBezTo>
                  <a:pt x="115" y="43"/>
                  <a:pt x="115" y="43"/>
                  <a:pt x="115" y="43"/>
                </a:cubicBezTo>
                <a:cubicBezTo>
                  <a:pt x="116" y="36"/>
                  <a:pt x="116" y="36"/>
                  <a:pt x="116" y="36"/>
                </a:cubicBezTo>
                <a:cubicBezTo>
                  <a:pt x="113" y="31"/>
                  <a:pt x="113" y="31"/>
                  <a:pt x="113" y="31"/>
                </a:cubicBezTo>
                <a:cubicBezTo>
                  <a:pt x="111" y="28"/>
                  <a:pt x="111" y="28"/>
                  <a:pt x="111" y="28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118" y="22"/>
                  <a:pt x="118" y="22"/>
                  <a:pt x="118" y="22"/>
                </a:cubicBezTo>
                <a:cubicBezTo>
                  <a:pt x="124" y="18"/>
                  <a:pt x="124" y="18"/>
                  <a:pt x="124" y="18"/>
                </a:cubicBezTo>
                <a:cubicBezTo>
                  <a:pt x="127" y="12"/>
                  <a:pt x="127" y="12"/>
                  <a:pt x="127" y="12"/>
                </a:cubicBezTo>
                <a:cubicBezTo>
                  <a:pt x="129" y="13"/>
                  <a:pt x="129" y="13"/>
                  <a:pt x="129" y="13"/>
                </a:cubicBezTo>
                <a:cubicBezTo>
                  <a:pt x="128" y="20"/>
                  <a:pt x="128" y="20"/>
                  <a:pt x="128" y="20"/>
                </a:cubicBezTo>
                <a:cubicBezTo>
                  <a:pt x="125" y="21"/>
                  <a:pt x="125" y="21"/>
                  <a:pt x="125" y="21"/>
                </a:cubicBezTo>
                <a:cubicBezTo>
                  <a:pt x="123" y="27"/>
                  <a:pt x="123" y="27"/>
                  <a:pt x="123" y="27"/>
                </a:cubicBezTo>
                <a:cubicBezTo>
                  <a:pt x="123" y="31"/>
                  <a:pt x="123" y="31"/>
                  <a:pt x="123" y="31"/>
                </a:cubicBezTo>
                <a:cubicBezTo>
                  <a:pt x="127" y="31"/>
                  <a:pt x="127" y="31"/>
                  <a:pt x="127" y="31"/>
                </a:cubicBezTo>
                <a:cubicBezTo>
                  <a:pt x="122" y="36"/>
                  <a:pt x="122" y="36"/>
                  <a:pt x="122" y="36"/>
                </a:cubicBezTo>
                <a:cubicBezTo>
                  <a:pt x="120" y="39"/>
                  <a:pt x="120" y="39"/>
                  <a:pt x="120" y="39"/>
                </a:cubicBezTo>
                <a:cubicBezTo>
                  <a:pt x="126" y="41"/>
                  <a:pt x="126" y="41"/>
                  <a:pt x="126" y="41"/>
                </a:cubicBezTo>
                <a:cubicBezTo>
                  <a:pt x="128" y="42"/>
                  <a:pt x="128" y="42"/>
                  <a:pt x="128" y="42"/>
                </a:cubicBezTo>
                <a:cubicBezTo>
                  <a:pt x="131" y="46"/>
                  <a:pt x="131" y="46"/>
                  <a:pt x="131" y="46"/>
                </a:cubicBezTo>
                <a:cubicBezTo>
                  <a:pt x="130" y="47"/>
                  <a:pt x="130" y="47"/>
                  <a:pt x="130" y="47"/>
                </a:cubicBezTo>
                <a:cubicBezTo>
                  <a:pt x="134" y="51"/>
                  <a:pt x="134" y="51"/>
                  <a:pt x="134" y="51"/>
                </a:cubicBezTo>
                <a:cubicBezTo>
                  <a:pt x="134" y="53"/>
                  <a:pt x="134" y="53"/>
                  <a:pt x="134" y="53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27" y="57"/>
                  <a:pt x="127" y="57"/>
                  <a:pt x="127" y="57"/>
                </a:cubicBezTo>
                <a:cubicBezTo>
                  <a:pt x="128" y="61"/>
                  <a:pt x="128" y="61"/>
                  <a:pt x="128" y="61"/>
                </a:cubicBezTo>
                <a:cubicBezTo>
                  <a:pt x="127" y="63"/>
                  <a:pt x="127" y="63"/>
                  <a:pt x="127" y="63"/>
                </a:cubicBezTo>
                <a:cubicBezTo>
                  <a:pt x="129" y="65"/>
                  <a:pt x="129" y="65"/>
                  <a:pt x="129" y="65"/>
                </a:cubicBezTo>
                <a:cubicBezTo>
                  <a:pt x="133" y="66"/>
                  <a:pt x="133" y="66"/>
                  <a:pt x="133" y="66"/>
                </a:cubicBezTo>
                <a:cubicBezTo>
                  <a:pt x="139" y="66"/>
                  <a:pt x="139" y="66"/>
                  <a:pt x="139" y="66"/>
                </a:cubicBezTo>
                <a:cubicBezTo>
                  <a:pt x="143" y="69"/>
                  <a:pt x="143" y="69"/>
                  <a:pt x="143" y="69"/>
                </a:cubicBezTo>
                <a:cubicBezTo>
                  <a:pt x="146" y="75"/>
                  <a:pt x="146" y="75"/>
                  <a:pt x="146" y="75"/>
                </a:cubicBezTo>
                <a:cubicBezTo>
                  <a:pt x="148" y="80"/>
                  <a:pt x="148" y="80"/>
                  <a:pt x="148" y="80"/>
                </a:cubicBezTo>
                <a:cubicBezTo>
                  <a:pt x="147" y="81"/>
                  <a:pt x="147" y="81"/>
                  <a:pt x="147" y="81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2" y="89"/>
                  <a:pt x="152" y="89"/>
                  <a:pt x="152" y="89"/>
                </a:cubicBezTo>
                <a:cubicBezTo>
                  <a:pt x="149" y="98"/>
                  <a:pt x="149" y="98"/>
                  <a:pt x="149" y="98"/>
                </a:cubicBezTo>
                <a:cubicBezTo>
                  <a:pt x="148" y="104"/>
                  <a:pt x="148" y="104"/>
                  <a:pt x="148" y="104"/>
                </a:cubicBezTo>
                <a:cubicBezTo>
                  <a:pt x="148" y="114"/>
                  <a:pt x="148" y="114"/>
                  <a:pt x="148" y="114"/>
                </a:cubicBezTo>
                <a:cubicBezTo>
                  <a:pt x="149" y="120"/>
                  <a:pt x="149" y="120"/>
                  <a:pt x="149" y="120"/>
                </a:cubicBezTo>
                <a:cubicBezTo>
                  <a:pt x="151" y="123"/>
                  <a:pt x="151" y="123"/>
                  <a:pt x="151" y="123"/>
                </a:cubicBezTo>
                <a:cubicBezTo>
                  <a:pt x="153" y="116"/>
                  <a:pt x="153" y="116"/>
                  <a:pt x="153" y="116"/>
                </a:cubicBezTo>
                <a:cubicBezTo>
                  <a:pt x="154" y="105"/>
                  <a:pt x="154" y="105"/>
                  <a:pt x="154" y="105"/>
                </a:cubicBezTo>
                <a:cubicBezTo>
                  <a:pt x="157" y="102"/>
                  <a:pt x="157" y="102"/>
                  <a:pt x="157" y="102"/>
                </a:cubicBezTo>
                <a:cubicBezTo>
                  <a:pt x="157" y="99"/>
                  <a:pt x="157" y="99"/>
                  <a:pt x="157" y="99"/>
                </a:cubicBezTo>
                <a:cubicBezTo>
                  <a:pt x="157" y="97"/>
                  <a:pt x="157" y="97"/>
                  <a:pt x="157" y="97"/>
                </a:cubicBezTo>
                <a:cubicBezTo>
                  <a:pt x="160" y="95"/>
                  <a:pt x="160" y="95"/>
                  <a:pt x="160" y="95"/>
                </a:cubicBezTo>
                <a:cubicBezTo>
                  <a:pt x="163" y="91"/>
                  <a:pt x="163" y="91"/>
                  <a:pt x="163" y="91"/>
                </a:cubicBezTo>
                <a:cubicBezTo>
                  <a:pt x="163" y="82"/>
                  <a:pt x="163" y="82"/>
                  <a:pt x="163" y="82"/>
                </a:cubicBezTo>
                <a:cubicBezTo>
                  <a:pt x="163" y="79"/>
                  <a:pt x="163" y="79"/>
                  <a:pt x="163" y="79"/>
                </a:cubicBezTo>
                <a:cubicBezTo>
                  <a:pt x="163" y="75"/>
                  <a:pt x="163" y="75"/>
                  <a:pt x="163" y="75"/>
                </a:cubicBezTo>
                <a:cubicBezTo>
                  <a:pt x="167" y="71"/>
                  <a:pt x="167" y="71"/>
                  <a:pt x="167" y="71"/>
                </a:cubicBezTo>
                <a:cubicBezTo>
                  <a:pt x="168" y="74"/>
                  <a:pt x="168" y="74"/>
                  <a:pt x="168" y="74"/>
                </a:cubicBezTo>
                <a:cubicBezTo>
                  <a:pt x="167" y="77"/>
                  <a:pt x="167" y="77"/>
                  <a:pt x="167" y="77"/>
                </a:cubicBezTo>
                <a:cubicBezTo>
                  <a:pt x="167" y="77"/>
                  <a:pt x="165" y="80"/>
                  <a:pt x="165" y="80"/>
                </a:cubicBezTo>
                <a:cubicBezTo>
                  <a:pt x="166" y="81"/>
                  <a:pt x="168" y="82"/>
                  <a:pt x="168" y="82"/>
                </a:cubicBezTo>
                <a:cubicBezTo>
                  <a:pt x="170" y="77"/>
                  <a:pt x="170" y="77"/>
                  <a:pt x="170" y="77"/>
                </a:cubicBezTo>
                <a:cubicBezTo>
                  <a:pt x="170" y="68"/>
                  <a:pt x="170" y="68"/>
                  <a:pt x="170" y="68"/>
                </a:cubicBezTo>
                <a:cubicBezTo>
                  <a:pt x="169" y="54"/>
                  <a:pt x="169" y="54"/>
                  <a:pt x="169" y="54"/>
                </a:cubicBezTo>
                <a:cubicBezTo>
                  <a:pt x="169" y="54"/>
                  <a:pt x="169" y="54"/>
                  <a:pt x="169" y="54"/>
                </a:cubicBezTo>
                <a:cubicBezTo>
                  <a:pt x="148" y="57"/>
                  <a:pt x="148" y="57"/>
                  <a:pt x="148" y="57"/>
                </a:cubicBezTo>
                <a:lnTo>
                  <a:pt x="134" y="0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31" name="Freeform 44">
            <a:extLst>
              <a:ext uri="{FF2B5EF4-FFF2-40B4-BE49-F238E27FC236}">
                <a16:creationId xmlns:a16="http://schemas.microsoft.com/office/drawing/2014/main" id="{64AB8F44-02F5-4740-9E72-8C95B7252539}"/>
              </a:ext>
            </a:extLst>
          </p:cNvPr>
          <p:cNvSpPr>
            <a:spLocks/>
          </p:cNvSpPr>
          <p:nvPr/>
        </p:nvSpPr>
        <p:spPr bwMode="auto">
          <a:xfrm>
            <a:off x="9419013" y="3237906"/>
            <a:ext cx="566583" cy="563527"/>
          </a:xfrm>
          <a:custGeom>
            <a:avLst/>
            <a:gdLst>
              <a:gd name="T0" fmla="*/ 24 w 148"/>
              <a:gd name="T1" fmla="*/ 136 h 146"/>
              <a:gd name="T2" fmla="*/ 31 w 148"/>
              <a:gd name="T3" fmla="*/ 144 h 146"/>
              <a:gd name="T4" fmla="*/ 38 w 148"/>
              <a:gd name="T5" fmla="*/ 146 h 146"/>
              <a:gd name="T6" fmla="*/ 48 w 148"/>
              <a:gd name="T7" fmla="*/ 142 h 146"/>
              <a:gd name="T8" fmla="*/ 64 w 148"/>
              <a:gd name="T9" fmla="*/ 134 h 146"/>
              <a:gd name="T10" fmla="*/ 79 w 148"/>
              <a:gd name="T11" fmla="*/ 125 h 146"/>
              <a:gd name="T12" fmla="*/ 79 w 148"/>
              <a:gd name="T13" fmla="*/ 112 h 146"/>
              <a:gd name="T14" fmla="*/ 87 w 148"/>
              <a:gd name="T15" fmla="*/ 99 h 146"/>
              <a:gd name="T16" fmla="*/ 91 w 148"/>
              <a:gd name="T17" fmla="*/ 80 h 146"/>
              <a:gd name="T18" fmla="*/ 100 w 148"/>
              <a:gd name="T19" fmla="*/ 84 h 146"/>
              <a:gd name="T20" fmla="*/ 103 w 148"/>
              <a:gd name="T21" fmla="*/ 83 h 146"/>
              <a:gd name="T22" fmla="*/ 108 w 148"/>
              <a:gd name="T23" fmla="*/ 71 h 146"/>
              <a:gd name="T24" fmla="*/ 110 w 148"/>
              <a:gd name="T25" fmla="*/ 67 h 146"/>
              <a:gd name="T26" fmla="*/ 114 w 148"/>
              <a:gd name="T27" fmla="*/ 69 h 146"/>
              <a:gd name="T28" fmla="*/ 122 w 148"/>
              <a:gd name="T29" fmla="*/ 57 h 146"/>
              <a:gd name="T30" fmla="*/ 126 w 148"/>
              <a:gd name="T31" fmla="*/ 47 h 146"/>
              <a:gd name="T32" fmla="*/ 135 w 148"/>
              <a:gd name="T33" fmla="*/ 44 h 146"/>
              <a:gd name="T34" fmla="*/ 143 w 148"/>
              <a:gd name="T35" fmla="*/ 47 h 146"/>
              <a:gd name="T36" fmla="*/ 148 w 148"/>
              <a:gd name="T37" fmla="*/ 43 h 146"/>
              <a:gd name="T38" fmla="*/ 145 w 148"/>
              <a:gd name="T39" fmla="*/ 36 h 146"/>
              <a:gd name="T40" fmla="*/ 130 w 148"/>
              <a:gd name="T41" fmla="*/ 28 h 146"/>
              <a:gd name="T42" fmla="*/ 120 w 148"/>
              <a:gd name="T43" fmla="*/ 31 h 146"/>
              <a:gd name="T44" fmla="*/ 113 w 148"/>
              <a:gd name="T45" fmla="*/ 34 h 146"/>
              <a:gd name="T46" fmla="*/ 107 w 148"/>
              <a:gd name="T47" fmla="*/ 40 h 146"/>
              <a:gd name="T48" fmla="*/ 94 w 148"/>
              <a:gd name="T49" fmla="*/ 50 h 146"/>
              <a:gd name="T50" fmla="*/ 88 w 148"/>
              <a:gd name="T51" fmla="*/ 33 h 146"/>
              <a:gd name="T52" fmla="*/ 51 w 148"/>
              <a:gd name="T53" fmla="*/ 0 h 146"/>
              <a:gd name="T54" fmla="*/ 47 w 148"/>
              <a:gd name="T55" fmla="*/ 3 h 146"/>
              <a:gd name="T56" fmla="*/ 48 w 148"/>
              <a:gd name="T57" fmla="*/ 7 h 146"/>
              <a:gd name="T58" fmla="*/ 48 w 148"/>
              <a:gd name="T59" fmla="*/ 19 h 146"/>
              <a:gd name="T60" fmla="*/ 47 w 148"/>
              <a:gd name="T61" fmla="*/ 28 h 146"/>
              <a:gd name="T62" fmla="*/ 46 w 148"/>
              <a:gd name="T63" fmla="*/ 39 h 146"/>
              <a:gd name="T64" fmla="*/ 36 w 148"/>
              <a:gd name="T65" fmla="*/ 51 h 146"/>
              <a:gd name="T66" fmla="*/ 28 w 148"/>
              <a:gd name="T67" fmla="*/ 55 h 146"/>
              <a:gd name="T68" fmla="*/ 21 w 148"/>
              <a:gd name="T69" fmla="*/ 65 h 146"/>
              <a:gd name="T70" fmla="*/ 19 w 148"/>
              <a:gd name="T71" fmla="*/ 76 h 146"/>
              <a:gd name="T72" fmla="*/ 12 w 148"/>
              <a:gd name="T73" fmla="*/ 76 h 146"/>
              <a:gd name="T74" fmla="*/ 9 w 148"/>
              <a:gd name="T75" fmla="*/ 91 h 146"/>
              <a:gd name="T76" fmla="*/ 3 w 148"/>
              <a:gd name="T77" fmla="*/ 98 h 146"/>
              <a:gd name="T78" fmla="*/ 3 w 148"/>
              <a:gd name="T79" fmla="*/ 114 h 146"/>
              <a:gd name="T80" fmla="*/ 10 w 148"/>
              <a:gd name="T81" fmla="*/ 127 h 146"/>
              <a:gd name="T82" fmla="*/ 19 w 148"/>
              <a:gd name="T83" fmla="*/ 138 h 146"/>
              <a:gd name="T84" fmla="*/ 21 w 148"/>
              <a:gd name="T85" fmla="*/ 136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48" h="146">
                <a:moveTo>
                  <a:pt x="21" y="136"/>
                </a:moveTo>
                <a:lnTo>
                  <a:pt x="24" y="136"/>
                </a:lnTo>
                <a:lnTo>
                  <a:pt x="25" y="139"/>
                </a:lnTo>
                <a:lnTo>
                  <a:pt x="31" y="144"/>
                </a:lnTo>
                <a:lnTo>
                  <a:pt x="36" y="146"/>
                </a:lnTo>
                <a:lnTo>
                  <a:pt x="38" y="146"/>
                </a:lnTo>
                <a:lnTo>
                  <a:pt x="44" y="139"/>
                </a:lnTo>
                <a:lnTo>
                  <a:pt x="48" y="142"/>
                </a:lnTo>
                <a:lnTo>
                  <a:pt x="57" y="140"/>
                </a:lnTo>
                <a:lnTo>
                  <a:pt x="64" y="134"/>
                </a:lnTo>
                <a:lnTo>
                  <a:pt x="75" y="128"/>
                </a:lnTo>
                <a:lnTo>
                  <a:pt x="79" y="125"/>
                </a:lnTo>
                <a:lnTo>
                  <a:pt x="78" y="117"/>
                </a:lnTo>
                <a:lnTo>
                  <a:pt x="79" y="112"/>
                </a:lnTo>
                <a:lnTo>
                  <a:pt x="84" y="107"/>
                </a:lnTo>
                <a:lnTo>
                  <a:pt x="87" y="99"/>
                </a:lnTo>
                <a:lnTo>
                  <a:pt x="90" y="87"/>
                </a:lnTo>
                <a:lnTo>
                  <a:pt x="91" y="80"/>
                </a:lnTo>
                <a:lnTo>
                  <a:pt x="95" y="82"/>
                </a:lnTo>
                <a:lnTo>
                  <a:pt x="100" y="84"/>
                </a:lnTo>
                <a:lnTo>
                  <a:pt x="102" y="85"/>
                </a:lnTo>
                <a:lnTo>
                  <a:pt x="103" y="83"/>
                </a:lnTo>
                <a:lnTo>
                  <a:pt x="106" y="75"/>
                </a:lnTo>
                <a:lnTo>
                  <a:pt x="108" y="71"/>
                </a:lnTo>
                <a:lnTo>
                  <a:pt x="109" y="67"/>
                </a:lnTo>
                <a:lnTo>
                  <a:pt x="110" y="67"/>
                </a:lnTo>
                <a:lnTo>
                  <a:pt x="113" y="67"/>
                </a:lnTo>
                <a:lnTo>
                  <a:pt x="114" y="69"/>
                </a:lnTo>
                <a:lnTo>
                  <a:pt x="119" y="60"/>
                </a:lnTo>
                <a:lnTo>
                  <a:pt x="122" y="57"/>
                </a:lnTo>
                <a:lnTo>
                  <a:pt x="124" y="54"/>
                </a:lnTo>
                <a:lnTo>
                  <a:pt x="126" y="47"/>
                </a:lnTo>
                <a:lnTo>
                  <a:pt x="126" y="39"/>
                </a:lnTo>
                <a:lnTo>
                  <a:pt x="135" y="44"/>
                </a:lnTo>
                <a:lnTo>
                  <a:pt x="141" y="47"/>
                </a:lnTo>
                <a:lnTo>
                  <a:pt x="143" y="47"/>
                </a:lnTo>
                <a:lnTo>
                  <a:pt x="146" y="44"/>
                </a:lnTo>
                <a:lnTo>
                  <a:pt x="148" y="43"/>
                </a:lnTo>
                <a:lnTo>
                  <a:pt x="147" y="43"/>
                </a:lnTo>
                <a:lnTo>
                  <a:pt x="145" y="36"/>
                </a:lnTo>
                <a:lnTo>
                  <a:pt x="141" y="31"/>
                </a:lnTo>
                <a:lnTo>
                  <a:pt x="130" y="28"/>
                </a:lnTo>
                <a:lnTo>
                  <a:pt x="123" y="31"/>
                </a:lnTo>
                <a:lnTo>
                  <a:pt x="120" y="31"/>
                </a:lnTo>
                <a:lnTo>
                  <a:pt x="114" y="35"/>
                </a:lnTo>
                <a:lnTo>
                  <a:pt x="113" y="34"/>
                </a:lnTo>
                <a:lnTo>
                  <a:pt x="112" y="34"/>
                </a:lnTo>
                <a:lnTo>
                  <a:pt x="107" y="40"/>
                </a:lnTo>
                <a:lnTo>
                  <a:pt x="102" y="40"/>
                </a:lnTo>
                <a:lnTo>
                  <a:pt x="94" y="50"/>
                </a:lnTo>
                <a:lnTo>
                  <a:pt x="91" y="50"/>
                </a:lnTo>
                <a:lnTo>
                  <a:pt x="88" y="33"/>
                </a:lnTo>
                <a:lnTo>
                  <a:pt x="57" y="39"/>
                </a:lnTo>
                <a:lnTo>
                  <a:pt x="51" y="0"/>
                </a:lnTo>
                <a:lnTo>
                  <a:pt x="48" y="0"/>
                </a:lnTo>
                <a:lnTo>
                  <a:pt x="47" y="3"/>
                </a:lnTo>
                <a:lnTo>
                  <a:pt x="48" y="6"/>
                </a:lnTo>
                <a:lnTo>
                  <a:pt x="48" y="7"/>
                </a:lnTo>
                <a:lnTo>
                  <a:pt x="48" y="15"/>
                </a:lnTo>
                <a:lnTo>
                  <a:pt x="48" y="19"/>
                </a:lnTo>
                <a:lnTo>
                  <a:pt x="47" y="22"/>
                </a:lnTo>
                <a:lnTo>
                  <a:pt x="47" y="28"/>
                </a:lnTo>
                <a:lnTo>
                  <a:pt x="46" y="36"/>
                </a:lnTo>
                <a:lnTo>
                  <a:pt x="46" y="39"/>
                </a:lnTo>
                <a:lnTo>
                  <a:pt x="44" y="44"/>
                </a:lnTo>
                <a:lnTo>
                  <a:pt x="36" y="51"/>
                </a:lnTo>
                <a:lnTo>
                  <a:pt x="33" y="55"/>
                </a:lnTo>
                <a:lnTo>
                  <a:pt x="28" y="55"/>
                </a:lnTo>
                <a:lnTo>
                  <a:pt x="24" y="61"/>
                </a:lnTo>
                <a:lnTo>
                  <a:pt x="21" y="65"/>
                </a:lnTo>
                <a:lnTo>
                  <a:pt x="20" y="75"/>
                </a:lnTo>
                <a:lnTo>
                  <a:pt x="19" y="76"/>
                </a:lnTo>
                <a:lnTo>
                  <a:pt x="15" y="73"/>
                </a:lnTo>
                <a:lnTo>
                  <a:pt x="12" y="76"/>
                </a:lnTo>
                <a:lnTo>
                  <a:pt x="9" y="87"/>
                </a:lnTo>
                <a:lnTo>
                  <a:pt x="9" y="91"/>
                </a:lnTo>
                <a:lnTo>
                  <a:pt x="7" y="94"/>
                </a:lnTo>
                <a:lnTo>
                  <a:pt x="3" y="98"/>
                </a:lnTo>
                <a:lnTo>
                  <a:pt x="0" y="101"/>
                </a:lnTo>
                <a:lnTo>
                  <a:pt x="3" y="114"/>
                </a:lnTo>
                <a:lnTo>
                  <a:pt x="5" y="120"/>
                </a:lnTo>
                <a:lnTo>
                  <a:pt x="10" y="127"/>
                </a:lnTo>
                <a:lnTo>
                  <a:pt x="15" y="132"/>
                </a:lnTo>
                <a:lnTo>
                  <a:pt x="19" y="138"/>
                </a:lnTo>
                <a:lnTo>
                  <a:pt x="20" y="138"/>
                </a:lnTo>
                <a:lnTo>
                  <a:pt x="21" y="136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32" name="Freeform 45">
            <a:extLst>
              <a:ext uri="{FF2B5EF4-FFF2-40B4-BE49-F238E27FC236}">
                <a16:creationId xmlns:a16="http://schemas.microsoft.com/office/drawing/2014/main" id="{6B3366C7-8EE1-3E4A-87CA-7F2DF4D84494}"/>
              </a:ext>
            </a:extLst>
          </p:cNvPr>
          <p:cNvSpPr>
            <a:spLocks/>
          </p:cNvSpPr>
          <p:nvPr/>
        </p:nvSpPr>
        <p:spPr bwMode="auto">
          <a:xfrm>
            <a:off x="8588285" y="3538965"/>
            <a:ext cx="903465" cy="470891"/>
          </a:xfrm>
          <a:custGeom>
            <a:avLst/>
            <a:gdLst>
              <a:gd name="T0" fmla="*/ 207 w 236"/>
              <a:gd name="T1" fmla="*/ 91 h 122"/>
              <a:gd name="T2" fmla="*/ 214 w 236"/>
              <a:gd name="T3" fmla="*/ 88 h 122"/>
              <a:gd name="T4" fmla="*/ 220 w 236"/>
              <a:gd name="T5" fmla="*/ 74 h 122"/>
              <a:gd name="T6" fmla="*/ 235 w 236"/>
              <a:gd name="T7" fmla="*/ 64 h 122"/>
              <a:gd name="T8" fmla="*/ 232 w 236"/>
              <a:gd name="T9" fmla="*/ 54 h 122"/>
              <a:gd name="T10" fmla="*/ 222 w 236"/>
              <a:gd name="T11" fmla="*/ 42 h 122"/>
              <a:gd name="T12" fmla="*/ 217 w 236"/>
              <a:gd name="T13" fmla="*/ 23 h 122"/>
              <a:gd name="T14" fmla="*/ 215 w 236"/>
              <a:gd name="T15" fmla="*/ 22 h 122"/>
              <a:gd name="T16" fmla="*/ 207 w 236"/>
              <a:gd name="T17" fmla="*/ 13 h 122"/>
              <a:gd name="T18" fmla="*/ 203 w 236"/>
              <a:gd name="T19" fmla="*/ 11 h 122"/>
              <a:gd name="T20" fmla="*/ 199 w 236"/>
              <a:gd name="T21" fmla="*/ 15 h 122"/>
              <a:gd name="T22" fmla="*/ 192 w 236"/>
              <a:gd name="T23" fmla="*/ 17 h 122"/>
              <a:gd name="T24" fmla="*/ 184 w 236"/>
              <a:gd name="T25" fmla="*/ 13 h 122"/>
              <a:gd name="T26" fmla="*/ 181 w 236"/>
              <a:gd name="T27" fmla="*/ 16 h 122"/>
              <a:gd name="T28" fmla="*/ 178 w 236"/>
              <a:gd name="T29" fmla="*/ 18 h 122"/>
              <a:gd name="T30" fmla="*/ 174 w 236"/>
              <a:gd name="T31" fmla="*/ 15 h 122"/>
              <a:gd name="T32" fmla="*/ 166 w 236"/>
              <a:gd name="T33" fmla="*/ 13 h 122"/>
              <a:gd name="T34" fmla="*/ 163 w 236"/>
              <a:gd name="T35" fmla="*/ 7 h 122"/>
              <a:gd name="T36" fmla="*/ 154 w 236"/>
              <a:gd name="T37" fmla="*/ 0 h 122"/>
              <a:gd name="T38" fmla="*/ 148 w 236"/>
              <a:gd name="T39" fmla="*/ 3 h 122"/>
              <a:gd name="T40" fmla="*/ 141 w 236"/>
              <a:gd name="T41" fmla="*/ 2 h 122"/>
              <a:gd name="T42" fmla="*/ 144 w 236"/>
              <a:gd name="T43" fmla="*/ 7 h 122"/>
              <a:gd name="T44" fmla="*/ 144 w 236"/>
              <a:gd name="T45" fmla="*/ 15 h 122"/>
              <a:gd name="T46" fmla="*/ 138 w 236"/>
              <a:gd name="T47" fmla="*/ 17 h 122"/>
              <a:gd name="T48" fmla="*/ 126 w 236"/>
              <a:gd name="T49" fmla="*/ 20 h 122"/>
              <a:gd name="T50" fmla="*/ 125 w 236"/>
              <a:gd name="T51" fmla="*/ 23 h 122"/>
              <a:gd name="T52" fmla="*/ 124 w 236"/>
              <a:gd name="T53" fmla="*/ 29 h 122"/>
              <a:gd name="T54" fmla="*/ 120 w 236"/>
              <a:gd name="T55" fmla="*/ 37 h 122"/>
              <a:gd name="T56" fmla="*/ 115 w 236"/>
              <a:gd name="T57" fmla="*/ 39 h 122"/>
              <a:gd name="T58" fmla="*/ 112 w 236"/>
              <a:gd name="T59" fmla="*/ 47 h 122"/>
              <a:gd name="T60" fmla="*/ 104 w 236"/>
              <a:gd name="T61" fmla="*/ 52 h 122"/>
              <a:gd name="T62" fmla="*/ 100 w 236"/>
              <a:gd name="T63" fmla="*/ 48 h 122"/>
              <a:gd name="T64" fmla="*/ 97 w 236"/>
              <a:gd name="T65" fmla="*/ 44 h 122"/>
              <a:gd name="T66" fmla="*/ 93 w 236"/>
              <a:gd name="T67" fmla="*/ 51 h 122"/>
              <a:gd name="T68" fmla="*/ 92 w 236"/>
              <a:gd name="T69" fmla="*/ 58 h 122"/>
              <a:gd name="T70" fmla="*/ 86 w 236"/>
              <a:gd name="T71" fmla="*/ 55 h 122"/>
              <a:gd name="T72" fmla="*/ 80 w 236"/>
              <a:gd name="T73" fmla="*/ 56 h 122"/>
              <a:gd name="T74" fmla="*/ 76 w 236"/>
              <a:gd name="T75" fmla="*/ 61 h 122"/>
              <a:gd name="T76" fmla="*/ 71 w 236"/>
              <a:gd name="T77" fmla="*/ 60 h 122"/>
              <a:gd name="T78" fmla="*/ 63 w 236"/>
              <a:gd name="T79" fmla="*/ 57 h 122"/>
              <a:gd name="T80" fmla="*/ 57 w 236"/>
              <a:gd name="T81" fmla="*/ 61 h 122"/>
              <a:gd name="T82" fmla="*/ 49 w 236"/>
              <a:gd name="T83" fmla="*/ 66 h 122"/>
              <a:gd name="T84" fmla="*/ 43 w 236"/>
              <a:gd name="T85" fmla="*/ 67 h 122"/>
              <a:gd name="T86" fmla="*/ 43 w 236"/>
              <a:gd name="T87" fmla="*/ 72 h 122"/>
              <a:gd name="T88" fmla="*/ 44 w 236"/>
              <a:gd name="T89" fmla="*/ 78 h 122"/>
              <a:gd name="T90" fmla="*/ 36 w 236"/>
              <a:gd name="T91" fmla="*/ 81 h 122"/>
              <a:gd name="T92" fmla="*/ 33 w 236"/>
              <a:gd name="T93" fmla="*/ 88 h 122"/>
              <a:gd name="T94" fmla="*/ 33 w 236"/>
              <a:gd name="T95" fmla="*/ 94 h 122"/>
              <a:gd name="T96" fmla="*/ 27 w 236"/>
              <a:gd name="T97" fmla="*/ 94 h 122"/>
              <a:gd name="T98" fmla="*/ 19 w 236"/>
              <a:gd name="T99" fmla="*/ 89 h 122"/>
              <a:gd name="T100" fmla="*/ 14 w 236"/>
              <a:gd name="T101" fmla="*/ 93 h 122"/>
              <a:gd name="T102" fmla="*/ 10 w 236"/>
              <a:gd name="T103" fmla="*/ 97 h 122"/>
              <a:gd name="T104" fmla="*/ 14 w 236"/>
              <a:gd name="T105" fmla="*/ 102 h 122"/>
              <a:gd name="T106" fmla="*/ 14 w 236"/>
              <a:gd name="T107" fmla="*/ 107 h 122"/>
              <a:gd name="T108" fmla="*/ 12 w 236"/>
              <a:gd name="T109" fmla="*/ 115 h 122"/>
              <a:gd name="T110" fmla="*/ 7 w 236"/>
              <a:gd name="T111" fmla="*/ 116 h 122"/>
              <a:gd name="T112" fmla="*/ 5 w 236"/>
              <a:gd name="T113" fmla="*/ 117 h 122"/>
              <a:gd name="T114" fmla="*/ 0 w 236"/>
              <a:gd name="T115" fmla="*/ 117 h 122"/>
              <a:gd name="T116" fmla="*/ 0 w 236"/>
              <a:gd name="T117" fmla="*/ 121 h 122"/>
              <a:gd name="T118" fmla="*/ 2 w 236"/>
              <a:gd name="T119" fmla="*/ 121 h 122"/>
              <a:gd name="T120" fmla="*/ 50 w 236"/>
              <a:gd name="T121" fmla="*/ 111 h 122"/>
              <a:gd name="T122" fmla="*/ 192 w 236"/>
              <a:gd name="T123" fmla="*/ 100 h 122"/>
              <a:gd name="T124" fmla="*/ 202 w 236"/>
              <a:gd name="T125" fmla="*/ 9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6" h="122">
                <a:moveTo>
                  <a:pt x="202" y="94"/>
                </a:moveTo>
                <a:lnTo>
                  <a:pt x="207" y="91"/>
                </a:lnTo>
                <a:lnTo>
                  <a:pt x="210" y="89"/>
                </a:lnTo>
                <a:lnTo>
                  <a:pt x="214" y="88"/>
                </a:lnTo>
                <a:lnTo>
                  <a:pt x="217" y="79"/>
                </a:lnTo>
                <a:lnTo>
                  <a:pt x="220" y="74"/>
                </a:lnTo>
                <a:lnTo>
                  <a:pt x="231" y="70"/>
                </a:lnTo>
                <a:lnTo>
                  <a:pt x="235" y="64"/>
                </a:lnTo>
                <a:lnTo>
                  <a:pt x="236" y="60"/>
                </a:lnTo>
                <a:lnTo>
                  <a:pt x="232" y="54"/>
                </a:lnTo>
                <a:lnTo>
                  <a:pt x="227" y="49"/>
                </a:lnTo>
                <a:lnTo>
                  <a:pt x="222" y="42"/>
                </a:lnTo>
                <a:lnTo>
                  <a:pt x="220" y="36"/>
                </a:lnTo>
                <a:lnTo>
                  <a:pt x="217" y="23"/>
                </a:lnTo>
                <a:lnTo>
                  <a:pt x="218" y="22"/>
                </a:lnTo>
                <a:lnTo>
                  <a:pt x="215" y="22"/>
                </a:lnTo>
                <a:lnTo>
                  <a:pt x="211" y="18"/>
                </a:lnTo>
                <a:lnTo>
                  <a:pt x="207" y="13"/>
                </a:lnTo>
                <a:lnTo>
                  <a:pt x="204" y="10"/>
                </a:lnTo>
                <a:lnTo>
                  <a:pt x="203" y="11"/>
                </a:lnTo>
                <a:lnTo>
                  <a:pt x="201" y="12"/>
                </a:lnTo>
                <a:lnTo>
                  <a:pt x="199" y="15"/>
                </a:lnTo>
                <a:lnTo>
                  <a:pt x="198" y="16"/>
                </a:lnTo>
                <a:lnTo>
                  <a:pt x="192" y="17"/>
                </a:lnTo>
                <a:lnTo>
                  <a:pt x="187" y="15"/>
                </a:lnTo>
                <a:lnTo>
                  <a:pt x="184" y="13"/>
                </a:lnTo>
                <a:lnTo>
                  <a:pt x="183" y="14"/>
                </a:lnTo>
                <a:lnTo>
                  <a:pt x="181" y="16"/>
                </a:lnTo>
                <a:lnTo>
                  <a:pt x="181" y="17"/>
                </a:lnTo>
                <a:lnTo>
                  <a:pt x="178" y="18"/>
                </a:lnTo>
                <a:lnTo>
                  <a:pt x="176" y="16"/>
                </a:lnTo>
                <a:lnTo>
                  <a:pt x="174" y="15"/>
                </a:lnTo>
                <a:lnTo>
                  <a:pt x="171" y="14"/>
                </a:lnTo>
                <a:lnTo>
                  <a:pt x="166" y="13"/>
                </a:lnTo>
                <a:lnTo>
                  <a:pt x="165" y="11"/>
                </a:lnTo>
                <a:lnTo>
                  <a:pt x="163" y="7"/>
                </a:lnTo>
                <a:lnTo>
                  <a:pt x="159" y="4"/>
                </a:lnTo>
                <a:lnTo>
                  <a:pt x="154" y="0"/>
                </a:lnTo>
                <a:lnTo>
                  <a:pt x="153" y="1"/>
                </a:lnTo>
                <a:lnTo>
                  <a:pt x="148" y="3"/>
                </a:lnTo>
                <a:lnTo>
                  <a:pt x="143" y="1"/>
                </a:lnTo>
                <a:lnTo>
                  <a:pt x="141" y="2"/>
                </a:lnTo>
                <a:lnTo>
                  <a:pt x="142" y="6"/>
                </a:lnTo>
                <a:lnTo>
                  <a:pt x="144" y="7"/>
                </a:lnTo>
                <a:lnTo>
                  <a:pt x="143" y="9"/>
                </a:lnTo>
                <a:lnTo>
                  <a:pt x="144" y="15"/>
                </a:lnTo>
                <a:lnTo>
                  <a:pt x="142" y="17"/>
                </a:lnTo>
                <a:lnTo>
                  <a:pt x="138" y="17"/>
                </a:lnTo>
                <a:lnTo>
                  <a:pt x="134" y="19"/>
                </a:lnTo>
                <a:lnTo>
                  <a:pt x="126" y="20"/>
                </a:lnTo>
                <a:lnTo>
                  <a:pt x="125" y="21"/>
                </a:lnTo>
                <a:lnTo>
                  <a:pt x="125" y="23"/>
                </a:lnTo>
                <a:lnTo>
                  <a:pt x="124" y="25"/>
                </a:lnTo>
                <a:lnTo>
                  <a:pt x="124" y="29"/>
                </a:lnTo>
                <a:lnTo>
                  <a:pt x="122" y="33"/>
                </a:lnTo>
                <a:lnTo>
                  <a:pt x="120" y="37"/>
                </a:lnTo>
                <a:lnTo>
                  <a:pt x="118" y="39"/>
                </a:lnTo>
                <a:lnTo>
                  <a:pt x="115" y="39"/>
                </a:lnTo>
                <a:lnTo>
                  <a:pt x="112" y="44"/>
                </a:lnTo>
                <a:lnTo>
                  <a:pt x="112" y="47"/>
                </a:lnTo>
                <a:lnTo>
                  <a:pt x="110" y="51"/>
                </a:lnTo>
                <a:lnTo>
                  <a:pt x="104" y="52"/>
                </a:lnTo>
                <a:lnTo>
                  <a:pt x="103" y="51"/>
                </a:lnTo>
                <a:lnTo>
                  <a:pt x="100" y="48"/>
                </a:lnTo>
                <a:lnTo>
                  <a:pt x="99" y="44"/>
                </a:lnTo>
                <a:lnTo>
                  <a:pt x="97" y="44"/>
                </a:lnTo>
                <a:lnTo>
                  <a:pt x="96" y="48"/>
                </a:lnTo>
                <a:lnTo>
                  <a:pt x="93" y="51"/>
                </a:lnTo>
                <a:lnTo>
                  <a:pt x="93" y="55"/>
                </a:lnTo>
                <a:lnTo>
                  <a:pt x="92" y="58"/>
                </a:lnTo>
                <a:lnTo>
                  <a:pt x="88" y="57"/>
                </a:lnTo>
                <a:lnTo>
                  <a:pt x="86" y="55"/>
                </a:lnTo>
                <a:lnTo>
                  <a:pt x="82" y="55"/>
                </a:lnTo>
                <a:lnTo>
                  <a:pt x="80" y="56"/>
                </a:lnTo>
                <a:lnTo>
                  <a:pt x="76" y="57"/>
                </a:lnTo>
                <a:lnTo>
                  <a:pt x="76" y="61"/>
                </a:lnTo>
                <a:lnTo>
                  <a:pt x="75" y="62"/>
                </a:lnTo>
                <a:lnTo>
                  <a:pt x="71" y="60"/>
                </a:lnTo>
                <a:lnTo>
                  <a:pt x="68" y="57"/>
                </a:lnTo>
                <a:lnTo>
                  <a:pt x="63" y="57"/>
                </a:lnTo>
                <a:lnTo>
                  <a:pt x="60" y="57"/>
                </a:lnTo>
                <a:lnTo>
                  <a:pt x="57" y="61"/>
                </a:lnTo>
                <a:lnTo>
                  <a:pt x="49" y="61"/>
                </a:lnTo>
                <a:lnTo>
                  <a:pt x="49" y="66"/>
                </a:lnTo>
                <a:lnTo>
                  <a:pt x="46" y="66"/>
                </a:lnTo>
                <a:lnTo>
                  <a:pt x="43" y="67"/>
                </a:lnTo>
                <a:lnTo>
                  <a:pt x="43" y="71"/>
                </a:lnTo>
                <a:lnTo>
                  <a:pt x="43" y="72"/>
                </a:lnTo>
                <a:lnTo>
                  <a:pt x="43" y="75"/>
                </a:lnTo>
                <a:lnTo>
                  <a:pt x="44" y="78"/>
                </a:lnTo>
                <a:lnTo>
                  <a:pt x="42" y="79"/>
                </a:lnTo>
                <a:lnTo>
                  <a:pt x="36" y="81"/>
                </a:lnTo>
                <a:lnTo>
                  <a:pt x="33" y="83"/>
                </a:lnTo>
                <a:lnTo>
                  <a:pt x="33" y="88"/>
                </a:lnTo>
                <a:lnTo>
                  <a:pt x="35" y="93"/>
                </a:lnTo>
                <a:lnTo>
                  <a:pt x="33" y="94"/>
                </a:lnTo>
                <a:lnTo>
                  <a:pt x="30" y="94"/>
                </a:lnTo>
                <a:lnTo>
                  <a:pt x="27" y="94"/>
                </a:lnTo>
                <a:lnTo>
                  <a:pt x="23" y="91"/>
                </a:lnTo>
                <a:lnTo>
                  <a:pt x="19" y="89"/>
                </a:lnTo>
                <a:lnTo>
                  <a:pt x="17" y="90"/>
                </a:lnTo>
                <a:lnTo>
                  <a:pt x="14" y="93"/>
                </a:lnTo>
                <a:lnTo>
                  <a:pt x="11" y="94"/>
                </a:lnTo>
                <a:lnTo>
                  <a:pt x="10" y="97"/>
                </a:lnTo>
                <a:lnTo>
                  <a:pt x="10" y="100"/>
                </a:lnTo>
                <a:lnTo>
                  <a:pt x="14" y="102"/>
                </a:lnTo>
                <a:lnTo>
                  <a:pt x="14" y="104"/>
                </a:lnTo>
                <a:lnTo>
                  <a:pt x="14" y="107"/>
                </a:lnTo>
                <a:lnTo>
                  <a:pt x="14" y="112"/>
                </a:lnTo>
                <a:lnTo>
                  <a:pt x="12" y="115"/>
                </a:lnTo>
                <a:lnTo>
                  <a:pt x="10" y="116"/>
                </a:lnTo>
                <a:lnTo>
                  <a:pt x="7" y="116"/>
                </a:lnTo>
                <a:lnTo>
                  <a:pt x="5" y="117"/>
                </a:lnTo>
                <a:lnTo>
                  <a:pt x="5" y="117"/>
                </a:lnTo>
                <a:lnTo>
                  <a:pt x="4" y="117"/>
                </a:lnTo>
                <a:lnTo>
                  <a:pt x="0" y="117"/>
                </a:lnTo>
                <a:lnTo>
                  <a:pt x="0" y="118"/>
                </a:lnTo>
                <a:lnTo>
                  <a:pt x="0" y="121"/>
                </a:lnTo>
                <a:lnTo>
                  <a:pt x="0" y="122"/>
                </a:lnTo>
                <a:lnTo>
                  <a:pt x="2" y="121"/>
                </a:lnTo>
                <a:lnTo>
                  <a:pt x="52" y="120"/>
                </a:lnTo>
                <a:lnTo>
                  <a:pt x="50" y="111"/>
                </a:lnTo>
                <a:lnTo>
                  <a:pt x="143" y="105"/>
                </a:lnTo>
                <a:lnTo>
                  <a:pt x="192" y="100"/>
                </a:lnTo>
                <a:lnTo>
                  <a:pt x="198" y="97"/>
                </a:lnTo>
                <a:lnTo>
                  <a:pt x="202" y="94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33" name="Freeform 46">
            <a:extLst>
              <a:ext uri="{FF2B5EF4-FFF2-40B4-BE49-F238E27FC236}">
                <a16:creationId xmlns:a16="http://schemas.microsoft.com/office/drawing/2014/main" id="{3D32D22F-4516-F948-B1F7-3BE66BB4C829}"/>
              </a:ext>
            </a:extLst>
          </p:cNvPr>
          <p:cNvSpPr>
            <a:spLocks/>
          </p:cNvSpPr>
          <p:nvPr/>
        </p:nvSpPr>
        <p:spPr bwMode="auto">
          <a:xfrm>
            <a:off x="7818805" y="3372998"/>
            <a:ext cx="823073" cy="721775"/>
          </a:xfrm>
          <a:custGeom>
            <a:avLst/>
            <a:gdLst>
              <a:gd name="T0" fmla="*/ 238 w 254"/>
              <a:gd name="T1" fmla="*/ 190 h 221"/>
              <a:gd name="T2" fmla="*/ 242 w 254"/>
              <a:gd name="T3" fmla="*/ 189 h 221"/>
              <a:gd name="T4" fmla="*/ 244 w 254"/>
              <a:gd name="T5" fmla="*/ 188 h 221"/>
              <a:gd name="T6" fmla="*/ 249 w 254"/>
              <a:gd name="T7" fmla="*/ 187 h 221"/>
              <a:gd name="T8" fmla="*/ 254 w 254"/>
              <a:gd name="T9" fmla="*/ 183 h 221"/>
              <a:gd name="T10" fmla="*/ 254 w 254"/>
              <a:gd name="T11" fmla="*/ 173 h 221"/>
              <a:gd name="T12" fmla="*/ 250 w 254"/>
              <a:gd name="T13" fmla="*/ 168 h 221"/>
              <a:gd name="T14" fmla="*/ 251 w 254"/>
              <a:gd name="T15" fmla="*/ 161 h 221"/>
              <a:gd name="T16" fmla="*/ 243 w 254"/>
              <a:gd name="T17" fmla="*/ 166 h 221"/>
              <a:gd name="T18" fmla="*/ 238 w 254"/>
              <a:gd name="T19" fmla="*/ 156 h 221"/>
              <a:gd name="T20" fmla="*/ 240 w 254"/>
              <a:gd name="T21" fmla="*/ 146 h 221"/>
              <a:gd name="T22" fmla="*/ 232 w 254"/>
              <a:gd name="T23" fmla="*/ 131 h 221"/>
              <a:gd name="T24" fmla="*/ 216 w 254"/>
              <a:gd name="T25" fmla="*/ 124 h 221"/>
              <a:gd name="T26" fmla="*/ 202 w 254"/>
              <a:gd name="T27" fmla="*/ 112 h 221"/>
              <a:gd name="T28" fmla="*/ 204 w 254"/>
              <a:gd name="T29" fmla="*/ 100 h 221"/>
              <a:gd name="T30" fmla="*/ 206 w 254"/>
              <a:gd name="T31" fmla="*/ 91 h 221"/>
              <a:gd name="T32" fmla="*/ 206 w 254"/>
              <a:gd name="T33" fmla="*/ 80 h 221"/>
              <a:gd name="T34" fmla="*/ 196 w 254"/>
              <a:gd name="T35" fmla="*/ 76 h 221"/>
              <a:gd name="T36" fmla="*/ 191 w 254"/>
              <a:gd name="T37" fmla="*/ 81 h 221"/>
              <a:gd name="T38" fmla="*/ 186 w 254"/>
              <a:gd name="T39" fmla="*/ 67 h 221"/>
              <a:gd name="T40" fmla="*/ 163 w 254"/>
              <a:gd name="T41" fmla="*/ 45 h 221"/>
              <a:gd name="T42" fmla="*/ 156 w 254"/>
              <a:gd name="T43" fmla="*/ 22 h 221"/>
              <a:gd name="T44" fmla="*/ 158 w 254"/>
              <a:gd name="T45" fmla="*/ 10 h 221"/>
              <a:gd name="T46" fmla="*/ 0 w 254"/>
              <a:gd name="T47" fmla="*/ 2 h 221"/>
              <a:gd name="T48" fmla="*/ 4 w 254"/>
              <a:gd name="T49" fmla="*/ 6 h 221"/>
              <a:gd name="T50" fmla="*/ 3 w 254"/>
              <a:gd name="T51" fmla="*/ 13 h 221"/>
              <a:gd name="T52" fmla="*/ 5 w 254"/>
              <a:gd name="T53" fmla="*/ 17 h 221"/>
              <a:gd name="T54" fmla="*/ 12 w 254"/>
              <a:gd name="T55" fmla="*/ 25 h 221"/>
              <a:gd name="T56" fmla="*/ 14 w 254"/>
              <a:gd name="T57" fmla="*/ 29 h 221"/>
              <a:gd name="T58" fmla="*/ 20 w 254"/>
              <a:gd name="T59" fmla="*/ 39 h 221"/>
              <a:gd name="T60" fmla="*/ 31 w 254"/>
              <a:gd name="T61" fmla="*/ 39 h 221"/>
              <a:gd name="T62" fmla="*/ 28 w 254"/>
              <a:gd name="T63" fmla="*/ 50 h 221"/>
              <a:gd name="T64" fmla="*/ 31 w 254"/>
              <a:gd name="T65" fmla="*/ 61 h 221"/>
              <a:gd name="T66" fmla="*/ 36 w 254"/>
              <a:gd name="T67" fmla="*/ 69 h 221"/>
              <a:gd name="T68" fmla="*/ 42 w 254"/>
              <a:gd name="T69" fmla="*/ 176 h 221"/>
              <a:gd name="T70" fmla="*/ 215 w 254"/>
              <a:gd name="T71" fmla="*/ 197 h 221"/>
              <a:gd name="T72" fmla="*/ 205 w 254"/>
              <a:gd name="T73" fmla="*/ 221 h 221"/>
              <a:gd name="T74" fmla="*/ 234 w 254"/>
              <a:gd name="T75" fmla="*/ 216 h 221"/>
              <a:gd name="T76" fmla="*/ 237 w 254"/>
              <a:gd name="T77" fmla="*/ 211 h 221"/>
              <a:gd name="T78" fmla="*/ 234 w 254"/>
              <a:gd name="T79" fmla="*/ 206 h 221"/>
              <a:gd name="T80" fmla="*/ 237 w 254"/>
              <a:gd name="T81" fmla="*/ 203 h 221"/>
              <a:gd name="T82" fmla="*/ 238 w 254"/>
              <a:gd name="T83" fmla="*/ 197 h 221"/>
              <a:gd name="T84" fmla="*/ 238 w 254"/>
              <a:gd name="T85" fmla="*/ 193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54" h="221">
                <a:moveTo>
                  <a:pt x="238" y="193"/>
                </a:moveTo>
                <a:cubicBezTo>
                  <a:pt x="238" y="190"/>
                  <a:pt x="238" y="190"/>
                  <a:pt x="238" y="190"/>
                </a:cubicBezTo>
                <a:cubicBezTo>
                  <a:pt x="238" y="189"/>
                  <a:pt x="238" y="189"/>
                  <a:pt x="238" y="189"/>
                </a:cubicBezTo>
                <a:cubicBezTo>
                  <a:pt x="242" y="189"/>
                  <a:pt x="242" y="189"/>
                  <a:pt x="242" y="189"/>
                </a:cubicBezTo>
                <a:cubicBezTo>
                  <a:pt x="243" y="189"/>
                  <a:pt x="243" y="189"/>
                  <a:pt x="243" y="189"/>
                </a:cubicBezTo>
                <a:cubicBezTo>
                  <a:pt x="244" y="188"/>
                  <a:pt x="244" y="188"/>
                  <a:pt x="244" y="188"/>
                </a:cubicBezTo>
                <a:cubicBezTo>
                  <a:pt x="246" y="187"/>
                  <a:pt x="246" y="187"/>
                  <a:pt x="246" y="187"/>
                </a:cubicBezTo>
                <a:cubicBezTo>
                  <a:pt x="249" y="187"/>
                  <a:pt x="249" y="187"/>
                  <a:pt x="249" y="187"/>
                </a:cubicBezTo>
                <a:cubicBezTo>
                  <a:pt x="252" y="186"/>
                  <a:pt x="252" y="186"/>
                  <a:pt x="252" y="186"/>
                </a:cubicBezTo>
                <a:cubicBezTo>
                  <a:pt x="254" y="183"/>
                  <a:pt x="254" y="183"/>
                  <a:pt x="254" y="183"/>
                </a:cubicBezTo>
                <a:cubicBezTo>
                  <a:pt x="254" y="177"/>
                  <a:pt x="254" y="177"/>
                  <a:pt x="254" y="177"/>
                </a:cubicBezTo>
                <a:cubicBezTo>
                  <a:pt x="254" y="173"/>
                  <a:pt x="254" y="173"/>
                  <a:pt x="254" y="173"/>
                </a:cubicBezTo>
                <a:cubicBezTo>
                  <a:pt x="254" y="171"/>
                  <a:pt x="254" y="171"/>
                  <a:pt x="254" y="171"/>
                </a:cubicBezTo>
                <a:cubicBezTo>
                  <a:pt x="250" y="168"/>
                  <a:pt x="250" y="168"/>
                  <a:pt x="250" y="168"/>
                </a:cubicBezTo>
                <a:cubicBezTo>
                  <a:pt x="250" y="165"/>
                  <a:pt x="250" y="165"/>
                  <a:pt x="250" y="165"/>
                </a:cubicBezTo>
                <a:cubicBezTo>
                  <a:pt x="251" y="161"/>
                  <a:pt x="251" y="161"/>
                  <a:pt x="251" y="161"/>
                </a:cubicBezTo>
                <a:cubicBezTo>
                  <a:pt x="246" y="161"/>
                  <a:pt x="246" y="161"/>
                  <a:pt x="246" y="161"/>
                </a:cubicBezTo>
                <a:cubicBezTo>
                  <a:pt x="243" y="166"/>
                  <a:pt x="243" y="166"/>
                  <a:pt x="243" y="166"/>
                </a:cubicBezTo>
                <a:cubicBezTo>
                  <a:pt x="243" y="161"/>
                  <a:pt x="243" y="161"/>
                  <a:pt x="243" y="161"/>
                </a:cubicBezTo>
                <a:cubicBezTo>
                  <a:pt x="238" y="156"/>
                  <a:pt x="238" y="156"/>
                  <a:pt x="238" y="156"/>
                </a:cubicBezTo>
                <a:cubicBezTo>
                  <a:pt x="239" y="152"/>
                  <a:pt x="239" y="152"/>
                  <a:pt x="239" y="152"/>
                </a:cubicBezTo>
                <a:cubicBezTo>
                  <a:pt x="240" y="146"/>
                  <a:pt x="240" y="146"/>
                  <a:pt x="240" y="146"/>
                </a:cubicBezTo>
                <a:cubicBezTo>
                  <a:pt x="236" y="135"/>
                  <a:pt x="236" y="135"/>
                  <a:pt x="236" y="135"/>
                </a:cubicBezTo>
                <a:cubicBezTo>
                  <a:pt x="232" y="131"/>
                  <a:pt x="232" y="131"/>
                  <a:pt x="232" y="131"/>
                </a:cubicBezTo>
                <a:cubicBezTo>
                  <a:pt x="219" y="122"/>
                  <a:pt x="219" y="122"/>
                  <a:pt x="219" y="122"/>
                </a:cubicBezTo>
                <a:cubicBezTo>
                  <a:pt x="216" y="124"/>
                  <a:pt x="216" y="124"/>
                  <a:pt x="216" y="124"/>
                </a:cubicBezTo>
                <a:cubicBezTo>
                  <a:pt x="208" y="118"/>
                  <a:pt x="208" y="118"/>
                  <a:pt x="208" y="118"/>
                </a:cubicBezTo>
                <a:cubicBezTo>
                  <a:pt x="202" y="112"/>
                  <a:pt x="202" y="112"/>
                  <a:pt x="202" y="112"/>
                </a:cubicBezTo>
                <a:cubicBezTo>
                  <a:pt x="202" y="106"/>
                  <a:pt x="202" y="106"/>
                  <a:pt x="202" y="106"/>
                </a:cubicBezTo>
                <a:cubicBezTo>
                  <a:pt x="204" y="100"/>
                  <a:pt x="204" y="100"/>
                  <a:pt x="204" y="100"/>
                </a:cubicBezTo>
                <a:cubicBezTo>
                  <a:pt x="205" y="96"/>
                  <a:pt x="205" y="96"/>
                  <a:pt x="205" y="96"/>
                </a:cubicBezTo>
                <a:cubicBezTo>
                  <a:pt x="206" y="91"/>
                  <a:pt x="206" y="91"/>
                  <a:pt x="206" y="91"/>
                </a:cubicBezTo>
                <a:cubicBezTo>
                  <a:pt x="209" y="84"/>
                  <a:pt x="209" y="84"/>
                  <a:pt x="209" y="84"/>
                </a:cubicBezTo>
                <a:cubicBezTo>
                  <a:pt x="206" y="80"/>
                  <a:pt x="206" y="80"/>
                  <a:pt x="206" y="80"/>
                </a:cubicBezTo>
                <a:cubicBezTo>
                  <a:pt x="202" y="76"/>
                  <a:pt x="202" y="76"/>
                  <a:pt x="202" y="76"/>
                </a:cubicBezTo>
                <a:cubicBezTo>
                  <a:pt x="196" y="76"/>
                  <a:pt x="196" y="76"/>
                  <a:pt x="196" y="76"/>
                </a:cubicBezTo>
                <a:cubicBezTo>
                  <a:pt x="193" y="78"/>
                  <a:pt x="193" y="78"/>
                  <a:pt x="193" y="78"/>
                </a:cubicBezTo>
                <a:cubicBezTo>
                  <a:pt x="191" y="81"/>
                  <a:pt x="191" y="81"/>
                  <a:pt x="191" y="81"/>
                </a:cubicBezTo>
                <a:cubicBezTo>
                  <a:pt x="186" y="76"/>
                  <a:pt x="186" y="76"/>
                  <a:pt x="186" y="76"/>
                </a:cubicBezTo>
                <a:cubicBezTo>
                  <a:pt x="186" y="67"/>
                  <a:pt x="186" y="67"/>
                  <a:pt x="186" y="67"/>
                </a:cubicBezTo>
                <a:cubicBezTo>
                  <a:pt x="181" y="60"/>
                  <a:pt x="181" y="60"/>
                  <a:pt x="181" y="60"/>
                </a:cubicBezTo>
                <a:cubicBezTo>
                  <a:pt x="163" y="45"/>
                  <a:pt x="163" y="45"/>
                  <a:pt x="163" y="45"/>
                </a:cubicBezTo>
                <a:cubicBezTo>
                  <a:pt x="156" y="33"/>
                  <a:pt x="156" y="33"/>
                  <a:pt x="156" y="33"/>
                </a:cubicBezTo>
                <a:cubicBezTo>
                  <a:pt x="156" y="22"/>
                  <a:pt x="156" y="22"/>
                  <a:pt x="156" y="22"/>
                </a:cubicBezTo>
                <a:cubicBezTo>
                  <a:pt x="156" y="11"/>
                  <a:pt x="156" y="11"/>
                  <a:pt x="156" y="11"/>
                </a:cubicBezTo>
                <a:cubicBezTo>
                  <a:pt x="158" y="10"/>
                  <a:pt x="158" y="10"/>
                  <a:pt x="158" y="10"/>
                </a:cubicBezTo>
                <a:cubicBezTo>
                  <a:pt x="146" y="0"/>
                  <a:pt x="146" y="0"/>
                  <a:pt x="146" y="0"/>
                </a:cubicBezTo>
                <a:cubicBezTo>
                  <a:pt x="0" y="2"/>
                  <a:pt x="0" y="2"/>
                  <a:pt x="0" y="2"/>
                </a:cubicBezTo>
                <a:cubicBezTo>
                  <a:pt x="1" y="4"/>
                  <a:pt x="1" y="4"/>
                  <a:pt x="1" y="4"/>
                </a:cubicBezTo>
                <a:cubicBezTo>
                  <a:pt x="4" y="6"/>
                  <a:pt x="4" y="6"/>
                  <a:pt x="4" y="6"/>
                </a:cubicBezTo>
                <a:cubicBezTo>
                  <a:pt x="5" y="11"/>
                  <a:pt x="5" y="11"/>
                  <a:pt x="5" y="11"/>
                </a:cubicBezTo>
                <a:cubicBezTo>
                  <a:pt x="3" y="13"/>
                  <a:pt x="3" y="13"/>
                  <a:pt x="3" y="13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4" y="16"/>
                  <a:pt x="5" y="17"/>
                </a:cubicBezTo>
                <a:cubicBezTo>
                  <a:pt x="6" y="18"/>
                  <a:pt x="11" y="19"/>
                  <a:pt x="11" y="19"/>
                </a:cubicBezTo>
                <a:cubicBezTo>
                  <a:pt x="12" y="25"/>
                  <a:pt x="12" y="25"/>
                  <a:pt x="12" y="25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29"/>
                  <a:pt x="14" y="29"/>
                  <a:pt x="14" y="29"/>
                </a:cubicBezTo>
                <a:cubicBezTo>
                  <a:pt x="18" y="35"/>
                  <a:pt x="18" y="35"/>
                  <a:pt x="18" y="35"/>
                </a:cubicBezTo>
                <a:cubicBezTo>
                  <a:pt x="20" y="39"/>
                  <a:pt x="20" y="39"/>
                  <a:pt x="20" y="39"/>
                </a:cubicBezTo>
                <a:cubicBezTo>
                  <a:pt x="29" y="39"/>
                  <a:pt x="29" y="39"/>
                  <a:pt x="29" y="39"/>
                </a:cubicBezTo>
                <a:cubicBezTo>
                  <a:pt x="31" y="39"/>
                  <a:pt x="31" y="39"/>
                  <a:pt x="31" y="39"/>
                </a:cubicBezTo>
                <a:cubicBezTo>
                  <a:pt x="31" y="44"/>
                  <a:pt x="31" y="44"/>
                  <a:pt x="31" y="44"/>
                </a:cubicBezTo>
                <a:cubicBezTo>
                  <a:pt x="28" y="50"/>
                  <a:pt x="28" y="50"/>
                  <a:pt x="28" y="50"/>
                </a:cubicBezTo>
                <a:cubicBezTo>
                  <a:pt x="25" y="55"/>
                  <a:pt x="25" y="55"/>
                  <a:pt x="25" y="55"/>
                </a:cubicBezTo>
                <a:cubicBezTo>
                  <a:pt x="31" y="61"/>
                  <a:pt x="31" y="61"/>
                  <a:pt x="31" y="61"/>
                </a:cubicBezTo>
                <a:cubicBezTo>
                  <a:pt x="33" y="67"/>
                  <a:pt x="33" y="67"/>
                  <a:pt x="33" y="67"/>
                </a:cubicBezTo>
                <a:cubicBezTo>
                  <a:pt x="36" y="69"/>
                  <a:pt x="36" y="69"/>
                  <a:pt x="36" y="69"/>
                </a:cubicBezTo>
                <a:cubicBezTo>
                  <a:pt x="42" y="72"/>
                  <a:pt x="42" y="72"/>
                  <a:pt x="42" y="72"/>
                </a:cubicBezTo>
                <a:cubicBezTo>
                  <a:pt x="42" y="176"/>
                  <a:pt x="42" y="176"/>
                  <a:pt x="42" y="176"/>
                </a:cubicBezTo>
                <a:cubicBezTo>
                  <a:pt x="42" y="201"/>
                  <a:pt x="42" y="201"/>
                  <a:pt x="42" y="201"/>
                </a:cubicBezTo>
                <a:cubicBezTo>
                  <a:pt x="215" y="197"/>
                  <a:pt x="215" y="197"/>
                  <a:pt x="215" y="197"/>
                </a:cubicBezTo>
                <a:cubicBezTo>
                  <a:pt x="216" y="203"/>
                  <a:pt x="216" y="203"/>
                  <a:pt x="216" y="203"/>
                </a:cubicBezTo>
                <a:cubicBezTo>
                  <a:pt x="205" y="221"/>
                  <a:pt x="205" y="221"/>
                  <a:pt x="205" y="221"/>
                </a:cubicBezTo>
                <a:cubicBezTo>
                  <a:pt x="233" y="219"/>
                  <a:pt x="233" y="219"/>
                  <a:pt x="233" y="219"/>
                </a:cubicBezTo>
                <a:cubicBezTo>
                  <a:pt x="234" y="216"/>
                  <a:pt x="234" y="216"/>
                  <a:pt x="234" y="216"/>
                </a:cubicBezTo>
                <a:cubicBezTo>
                  <a:pt x="236" y="213"/>
                  <a:pt x="236" y="213"/>
                  <a:pt x="236" y="213"/>
                </a:cubicBezTo>
                <a:cubicBezTo>
                  <a:pt x="236" y="213"/>
                  <a:pt x="238" y="212"/>
                  <a:pt x="237" y="211"/>
                </a:cubicBezTo>
                <a:cubicBezTo>
                  <a:pt x="237" y="210"/>
                  <a:pt x="235" y="207"/>
                  <a:pt x="235" y="207"/>
                </a:cubicBezTo>
                <a:cubicBezTo>
                  <a:pt x="234" y="206"/>
                  <a:pt x="234" y="206"/>
                  <a:pt x="234" y="206"/>
                </a:cubicBezTo>
                <a:cubicBezTo>
                  <a:pt x="235" y="204"/>
                  <a:pt x="235" y="204"/>
                  <a:pt x="235" y="204"/>
                </a:cubicBezTo>
                <a:cubicBezTo>
                  <a:pt x="237" y="203"/>
                  <a:pt x="237" y="203"/>
                  <a:pt x="237" y="203"/>
                </a:cubicBezTo>
                <a:cubicBezTo>
                  <a:pt x="238" y="200"/>
                  <a:pt x="238" y="200"/>
                  <a:pt x="238" y="200"/>
                </a:cubicBezTo>
                <a:cubicBezTo>
                  <a:pt x="238" y="197"/>
                  <a:pt x="238" y="197"/>
                  <a:pt x="238" y="197"/>
                </a:cubicBezTo>
                <a:cubicBezTo>
                  <a:pt x="238" y="194"/>
                  <a:pt x="238" y="194"/>
                  <a:pt x="238" y="194"/>
                </a:cubicBezTo>
                <a:lnTo>
                  <a:pt x="238" y="193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34" name="Freeform 47">
            <a:extLst>
              <a:ext uri="{FF2B5EF4-FFF2-40B4-BE49-F238E27FC236}">
                <a16:creationId xmlns:a16="http://schemas.microsoft.com/office/drawing/2014/main" id="{C2CCCA30-2985-D144-A788-1B17D11F33B3}"/>
              </a:ext>
            </a:extLst>
          </p:cNvPr>
          <p:cNvSpPr>
            <a:spLocks/>
          </p:cNvSpPr>
          <p:nvPr/>
        </p:nvSpPr>
        <p:spPr bwMode="auto">
          <a:xfrm>
            <a:off x="7673331" y="1987344"/>
            <a:ext cx="796275" cy="934061"/>
          </a:xfrm>
          <a:custGeom>
            <a:avLst/>
            <a:gdLst>
              <a:gd name="T0" fmla="*/ 139 w 208"/>
              <a:gd name="T1" fmla="*/ 135 h 242"/>
              <a:gd name="T2" fmla="*/ 144 w 208"/>
              <a:gd name="T3" fmla="*/ 107 h 242"/>
              <a:gd name="T4" fmla="*/ 169 w 208"/>
              <a:gd name="T5" fmla="*/ 80 h 242"/>
              <a:gd name="T6" fmla="*/ 208 w 208"/>
              <a:gd name="T7" fmla="*/ 55 h 242"/>
              <a:gd name="T8" fmla="*/ 183 w 208"/>
              <a:gd name="T9" fmla="*/ 52 h 242"/>
              <a:gd name="T10" fmla="*/ 166 w 208"/>
              <a:gd name="T11" fmla="*/ 52 h 242"/>
              <a:gd name="T12" fmla="*/ 154 w 208"/>
              <a:gd name="T13" fmla="*/ 55 h 242"/>
              <a:gd name="T14" fmla="*/ 147 w 208"/>
              <a:gd name="T15" fmla="*/ 48 h 242"/>
              <a:gd name="T16" fmla="*/ 133 w 208"/>
              <a:gd name="T17" fmla="*/ 45 h 242"/>
              <a:gd name="T18" fmla="*/ 128 w 208"/>
              <a:gd name="T19" fmla="*/ 42 h 242"/>
              <a:gd name="T20" fmla="*/ 114 w 208"/>
              <a:gd name="T21" fmla="*/ 36 h 242"/>
              <a:gd name="T22" fmla="*/ 123 w 208"/>
              <a:gd name="T23" fmla="*/ 36 h 242"/>
              <a:gd name="T24" fmla="*/ 114 w 208"/>
              <a:gd name="T25" fmla="*/ 35 h 242"/>
              <a:gd name="T26" fmla="*/ 105 w 208"/>
              <a:gd name="T27" fmla="*/ 35 h 242"/>
              <a:gd name="T28" fmla="*/ 97 w 208"/>
              <a:gd name="T29" fmla="*/ 39 h 242"/>
              <a:gd name="T30" fmla="*/ 87 w 208"/>
              <a:gd name="T31" fmla="*/ 34 h 242"/>
              <a:gd name="T32" fmla="*/ 80 w 208"/>
              <a:gd name="T33" fmla="*/ 34 h 242"/>
              <a:gd name="T34" fmla="*/ 68 w 208"/>
              <a:gd name="T35" fmla="*/ 24 h 242"/>
              <a:gd name="T36" fmla="*/ 66 w 208"/>
              <a:gd name="T37" fmla="*/ 20 h 242"/>
              <a:gd name="T38" fmla="*/ 58 w 208"/>
              <a:gd name="T39" fmla="*/ 20 h 242"/>
              <a:gd name="T40" fmla="*/ 54 w 208"/>
              <a:gd name="T41" fmla="*/ 16 h 242"/>
              <a:gd name="T42" fmla="*/ 58 w 208"/>
              <a:gd name="T43" fmla="*/ 8 h 242"/>
              <a:gd name="T44" fmla="*/ 60 w 208"/>
              <a:gd name="T45" fmla="*/ 2 h 242"/>
              <a:gd name="T46" fmla="*/ 56 w 208"/>
              <a:gd name="T47" fmla="*/ 0 h 242"/>
              <a:gd name="T48" fmla="*/ 54 w 208"/>
              <a:gd name="T49" fmla="*/ 12 h 242"/>
              <a:gd name="T50" fmla="*/ 0 w 208"/>
              <a:gd name="T51" fmla="*/ 16 h 242"/>
              <a:gd name="T52" fmla="*/ 1 w 208"/>
              <a:gd name="T53" fmla="*/ 23 h 242"/>
              <a:gd name="T54" fmla="*/ 4 w 208"/>
              <a:gd name="T55" fmla="*/ 26 h 242"/>
              <a:gd name="T56" fmla="*/ 3 w 208"/>
              <a:gd name="T57" fmla="*/ 31 h 242"/>
              <a:gd name="T58" fmla="*/ 1 w 208"/>
              <a:gd name="T59" fmla="*/ 34 h 242"/>
              <a:gd name="T60" fmla="*/ 2 w 208"/>
              <a:gd name="T61" fmla="*/ 40 h 242"/>
              <a:gd name="T62" fmla="*/ 1 w 208"/>
              <a:gd name="T63" fmla="*/ 51 h 242"/>
              <a:gd name="T64" fmla="*/ 6 w 208"/>
              <a:gd name="T65" fmla="*/ 64 h 242"/>
              <a:gd name="T66" fmla="*/ 9 w 208"/>
              <a:gd name="T67" fmla="*/ 78 h 242"/>
              <a:gd name="T68" fmla="*/ 10 w 208"/>
              <a:gd name="T69" fmla="*/ 104 h 242"/>
              <a:gd name="T70" fmla="*/ 12 w 208"/>
              <a:gd name="T71" fmla="*/ 114 h 242"/>
              <a:gd name="T72" fmla="*/ 12 w 208"/>
              <a:gd name="T73" fmla="*/ 122 h 242"/>
              <a:gd name="T74" fmla="*/ 17 w 208"/>
              <a:gd name="T75" fmla="*/ 127 h 242"/>
              <a:gd name="T76" fmla="*/ 18 w 208"/>
              <a:gd name="T77" fmla="*/ 136 h 242"/>
              <a:gd name="T78" fmla="*/ 16 w 208"/>
              <a:gd name="T79" fmla="*/ 142 h 242"/>
              <a:gd name="T80" fmla="*/ 17 w 208"/>
              <a:gd name="T81" fmla="*/ 144 h 242"/>
              <a:gd name="T82" fmla="*/ 11 w 208"/>
              <a:gd name="T83" fmla="*/ 150 h 242"/>
              <a:gd name="T84" fmla="*/ 8 w 208"/>
              <a:gd name="T85" fmla="*/ 154 h 242"/>
              <a:gd name="T86" fmla="*/ 9 w 208"/>
              <a:gd name="T87" fmla="*/ 158 h 242"/>
              <a:gd name="T88" fmla="*/ 12 w 208"/>
              <a:gd name="T89" fmla="*/ 163 h 242"/>
              <a:gd name="T90" fmla="*/ 18 w 208"/>
              <a:gd name="T91" fmla="*/ 167 h 242"/>
              <a:gd name="T92" fmla="*/ 18 w 208"/>
              <a:gd name="T93" fmla="*/ 242 h 242"/>
              <a:gd name="T94" fmla="*/ 173 w 208"/>
              <a:gd name="T95" fmla="*/ 233 h 242"/>
              <a:gd name="T96" fmla="*/ 166 w 208"/>
              <a:gd name="T97" fmla="*/ 220 h 242"/>
              <a:gd name="T98" fmla="*/ 157 w 208"/>
              <a:gd name="T99" fmla="*/ 213 h 242"/>
              <a:gd name="T100" fmla="*/ 138 w 208"/>
              <a:gd name="T101" fmla="*/ 197 h 242"/>
              <a:gd name="T102" fmla="*/ 125 w 208"/>
              <a:gd name="T103" fmla="*/ 189 h 242"/>
              <a:gd name="T104" fmla="*/ 128 w 208"/>
              <a:gd name="T105" fmla="*/ 159 h 242"/>
              <a:gd name="T106" fmla="*/ 122 w 208"/>
              <a:gd name="T107" fmla="*/ 154 h 242"/>
              <a:gd name="T108" fmla="*/ 128 w 208"/>
              <a:gd name="T109" fmla="*/ 141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08" h="242">
                <a:moveTo>
                  <a:pt x="128" y="141"/>
                </a:moveTo>
                <a:lnTo>
                  <a:pt x="139" y="135"/>
                </a:lnTo>
                <a:lnTo>
                  <a:pt x="139" y="111"/>
                </a:lnTo>
                <a:lnTo>
                  <a:pt x="144" y="107"/>
                </a:lnTo>
                <a:lnTo>
                  <a:pt x="161" y="91"/>
                </a:lnTo>
                <a:lnTo>
                  <a:pt x="169" y="80"/>
                </a:lnTo>
                <a:lnTo>
                  <a:pt x="185" y="69"/>
                </a:lnTo>
                <a:lnTo>
                  <a:pt x="208" y="55"/>
                </a:lnTo>
                <a:lnTo>
                  <a:pt x="200" y="53"/>
                </a:lnTo>
                <a:lnTo>
                  <a:pt x="183" y="52"/>
                </a:lnTo>
                <a:lnTo>
                  <a:pt x="169" y="49"/>
                </a:lnTo>
                <a:lnTo>
                  <a:pt x="166" y="52"/>
                </a:lnTo>
                <a:lnTo>
                  <a:pt x="162" y="55"/>
                </a:lnTo>
                <a:lnTo>
                  <a:pt x="154" y="55"/>
                </a:lnTo>
                <a:lnTo>
                  <a:pt x="151" y="51"/>
                </a:lnTo>
                <a:lnTo>
                  <a:pt x="147" y="48"/>
                </a:lnTo>
                <a:lnTo>
                  <a:pt x="136" y="45"/>
                </a:lnTo>
                <a:lnTo>
                  <a:pt x="133" y="45"/>
                </a:lnTo>
                <a:lnTo>
                  <a:pt x="129" y="43"/>
                </a:lnTo>
                <a:lnTo>
                  <a:pt x="128" y="42"/>
                </a:lnTo>
                <a:lnTo>
                  <a:pt x="119" y="41"/>
                </a:lnTo>
                <a:lnTo>
                  <a:pt x="114" y="36"/>
                </a:lnTo>
                <a:lnTo>
                  <a:pt x="120" y="39"/>
                </a:lnTo>
                <a:lnTo>
                  <a:pt x="123" y="36"/>
                </a:lnTo>
                <a:lnTo>
                  <a:pt x="119" y="35"/>
                </a:lnTo>
                <a:lnTo>
                  <a:pt x="114" y="35"/>
                </a:lnTo>
                <a:lnTo>
                  <a:pt x="109" y="35"/>
                </a:lnTo>
                <a:lnTo>
                  <a:pt x="105" y="35"/>
                </a:lnTo>
                <a:lnTo>
                  <a:pt x="100" y="35"/>
                </a:lnTo>
                <a:lnTo>
                  <a:pt x="97" y="39"/>
                </a:lnTo>
                <a:lnTo>
                  <a:pt x="93" y="39"/>
                </a:lnTo>
                <a:lnTo>
                  <a:pt x="87" y="34"/>
                </a:lnTo>
                <a:lnTo>
                  <a:pt x="84" y="34"/>
                </a:lnTo>
                <a:lnTo>
                  <a:pt x="80" y="34"/>
                </a:lnTo>
                <a:lnTo>
                  <a:pt x="73" y="32"/>
                </a:lnTo>
                <a:lnTo>
                  <a:pt x="68" y="24"/>
                </a:lnTo>
                <a:lnTo>
                  <a:pt x="68" y="24"/>
                </a:lnTo>
                <a:lnTo>
                  <a:pt x="66" y="20"/>
                </a:lnTo>
                <a:lnTo>
                  <a:pt x="62" y="20"/>
                </a:lnTo>
                <a:lnTo>
                  <a:pt x="58" y="20"/>
                </a:lnTo>
                <a:lnTo>
                  <a:pt x="55" y="20"/>
                </a:lnTo>
                <a:lnTo>
                  <a:pt x="54" y="16"/>
                </a:lnTo>
                <a:lnTo>
                  <a:pt x="57" y="12"/>
                </a:lnTo>
                <a:lnTo>
                  <a:pt x="58" y="8"/>
                </a:lnTo>
                <a:lnTo>
                  <a:pt x="62" y="5"/>
                </a:lnTo>
                <a:lnTo>
                  <a:pt x="60" y="2"/>
                </a:lnTo>
                <a:lnTo>
                  <a:pt x="60" y="2"/>
                </a:lnTo>
                <a:lnTo>
                  <a:pt x="56" y="0"/>
                </a:lnTo>
                <a:lnTo>
                  <a:pt x="56" y="10"/>
                </a:lnTo>
                <a:lnTo>
                  <a:pt x="54" y="12"/>
                </a:lnTo>
                <a:lnTo>
                  <a:pt x="52" y="16"/>
                </a:lnTo>
                <a:lnTo>
                  <a:pt x="0" y="16"/>
                </a:lnTo>
                <a:lnTo>
                  <a:pt x="1" y="20"/>
                </a:lnTo>
                <a:lnTo>
                  <a:pt x="1" y="23"/>
                </a:lnTo>
                <a:lnTo>
                  <a:pt x="1" y="24"/>
                </a:lnTo>
                <a:lnTo>
                  <a:pt x="4" y="26"/>
                </a:lnTo>
                <a:lnTo>
                  <a:pt x="4" y="30"/>
                </a:lnTo>
                <a:lnTo>
                  <a:pt x="3" y="31"/>
                </a:lnTo>
                <a:lnTo>
                  <a:pt x="1" y="33"/>
                </a:lnTo>
                <a:lnTo>
                  <a:pt x="1" y="34"/>
                </a:lnTo>
                <a:lnTo>
                  <a:pt x="1" y="38"/>
                </a:lnTo>
                <a:lnTo>
                  <a:pt x="2" y="40"/>
                </a:lnTo>
                <a:lnTo>
                  <a:pt x="3" y="45"/>
                </a:lnTo>
                <a:lnTo>
                  <a:pt x="1" y="51"/>
                </a:lnTo>
                <a:lnTo>
                  <a:pt x="3" y="56"/>
                </a:lnTo>
                <a:lnTo>
                  <a:pt x="6" y="64"/>
                </a:lnTo>
                <a:lnTo>
                  <a:pt x="9" y="70"/>
                </a:lnTo>
                <a:lnTo>
                  <a:pt x="9" y="78"/>
                </a:lnTo>
                <a:lnTo>
                  <a:pt x="10" y="92"/>
                </a:lnTo>
                <a:lnTo>
                  <a:pt x="10" y="104"/>
                </a:lnTo>
                <a:lnTo>
                  <a:pt x="10" y="112"/>
                </a:lnTo>
                <a:lnTo>
                  <a:pt x="12" y="114"/>
                </a:lnTo>
                <a:lnTo>
                  <a:pt x="12" y="116"/>
                </a:lnTo>
                <a:lnTo>
                  <a:pt x="12" y="122"/>
                </a:lnTo>
                <a:lnTo>
                  <a:pt x="15" y="124"/>
                </a:lnTo>
                <a:lnTo>
                  <a:pt x="17" y="127"/>
                </a:lnTo>
                <a:lnTo>
                  <a:pt x="18" y="132"/>
                </a:lnTo>
                <a:lnTo>
                  <a:pt x="18" y="136"/>
                </a:lnTo>
                <a:lnTo>
                  <a:pt x="18" y="141"/>
                </a:lnTo>
                <a:lnTo>
                  <a:pt x="16" y="142"/>
                </a:lnTo>
                <a:lnTo>
                  <a:pt x="16" y="142"/>
                </a:lnTo>
                <a:lnTo>
                  <a:pt x="17" y="144"/>
                </a:lnTo>
                <a:lnTo>
                  <a:pt x="13" y="147"/>
                </a:lnTo>
                <a:lnTo>
                  <a:pt x="11" y="150"/>
                </a:lnTo>
                <a:lnTo>
                  <a:pt x="8" y="152"/>
                </a:lnTo>
                <a:lnTo>
                  <a:pt x="8" y="154"/>
                </a:lnTo>
                <a:lnTo>
                  <a:pt x="8" y="156"/>
                </a:lnTo>
                <a:lnTo>
                  <a:pt x="9" y="158"/>
                </a:lnTo>
                <a:lnTo>
                  <a:pt x="12" y="160"/>
                </a:lnTo>
                <a:lnTo>
                  <a:pt x="12" y="163"/>
                </a:lnTo>
                <a:lnTo>
                  <a:pt x="17" y="164"/>
                </a:lnTo>
                <a:lnTo>
                  <a:pt x="18" y="167"/>
                </a:lnTo>
                <a:lnTo>
                  <a:pt x="21" y="169"/>
                </a:lnTo>
                <a:lnTo>
                  <a:pt x="18" y="242"/>
                </a:lnTo>
                <a:lnTo>
                  <a:pt x="172" y="239"/>
                </a:lnTo>
                <a:lnTo>
                  <a:pt x="173" y="233"/>
                </a:lnTo>
                <a:lnTo>
                  <a:pt x="172" y="227"/>
                </a:lnTo>
                <a:lnTo>
                  <a:pt x="166" y="220"/>
                </a:lnTo>
                <a:lnTo>
                  <a:pt x="160" y="216"/>
                </a:lnTo>
                <a:lnTo>
                  <a:pt x="157" y="213"/>
                </a:lnTo>
                <a:lnTo>
                  <a:pt x="150" y="204"/>
                </a:lnTo>
                <a:lnTo>
                  <a:pt x="138" y="197"/>
                </a:lnTo>
                <a:lnTo>
                  <a:pt x="130" y="193"/>
                </a:lnTo>
                <a:lnTo>
                  <a:pt x="125" y="189"/>
                </a:lnTo>
                <a:lnTo>
                  <a:pt x="126" y="174"/>
                </a:lnTo>
                <a:lnTo>
                  <a:pt x="128" y="159"/>
                </a:lnTo>
                <a:lnTo>
                  <a:pt x="126" y="159"/>
                </a:lnTo>
                <a:lnTo>
                  <a:pt x="122" y="154"/>
                </a:lnTo>
                <a:lnTo>
                  <a:pt x="126" y="145"/>
                </a:lnTo>
                <a:lnTo>
                  <a:pt x="128" y="141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35" name="Line 48">
            <a:extLst>
              <a:ext uri="{FF2B5EF4-FFF2-40B4-BE49-F238E27FC236}">
                <a16:creationId xmlns:a16="http://schemas.microsoft.com/office/drawing/2014/main" id="{DC8454EC-C438-D640-914E-794C0CA0276F}"/>
              </a:ext>
            </a:extLst>
          </p:cNvPr>
          <p:cNvSpPr>
            <a:spLocks noChangeShapeType="1"/>
          </p:cNvSpPr>
          <p:nvPr/>
        </p:nvSpPr>
        <p:spPr bwMode="auto">
          <a:xfrm>
            <a:off x="8216944" y="2431215"/>
            <a:ext cx="0" cy="0"/>
          </a:xfrm>
          <a:prstGeom prst="line">
            <a:avLst/>
          </a:prstGeom>
          <a:solidFill>
            <a:schemeClr val="bg1">
              <a:lumMod val="90000"/>
            </a:schemeClr>
          </a:solidFill>
          <a:ln w="63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36" name="Line 49">
            <a:extLst>
              <a:ext uri="{FF2B5EF4-FFF2-40B4-BE49-F238E27FC236}">
                <a16:creationId xmlns:a16="http://schemas.microsoft.com/office/drawing/2014/main" id="{74ED7408-C2E7-AA4F-A939-0D20F4568BA1}"/>
              </a:ext>
            </a:extLst>
          </p:cNvPr>
          <p:cNvSpPr>
            <a:spLocks noChangeShapeType="1"/>
          </p:cNvSpPr>
          <p:nvPr/>
        </p:nvSpPr>
        <p:spPr bwMode="auto">
          <a:xfrm>
            <a:off x="8216944" y="2431215"/>
            <a:ext cx="0" cy="0"/>
          </a:xfrm>
          <a:prstGeom prst="line">
            <a:avLst/>
          </a:pr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37" name="Freeform 50">
            <a:extLst>
              <a:ext uri="{FF2B5EF4-FFF2-40B4-BE49-F238E27FC236}">
                <a16:creationId xmlns:a16="http://schemas.microsoft.com/office/drawing/2014/main" id="{385D5F2A-7132-E244-8486-A89D655485A8}"/>
              </a:ext>
            </a:extLst>
          </p:cNvPr>
          <p:cNvSpPr>
            <a:spLocks/>
          </p:cNvSpPr>
          <p:nvPr/>
        </p:nvSpPr>
        <p:spPr bwMode="auto">
          <a:xfrm>
            <a:off x="8404530" y="2261387"/>
            <a:ext cx="930263" cy="883887"/>
          </a:xfrm>
          <a:custGeom>
            <a:avLst/>
            <a:gdLst>
              <a:gd name="T0" fmla="*/ 12 w 287"/>
              <a:gd name="T1" fmla="*/ 44 h 270"/>
              <a:gd name="T2" fmla="*/ 29 w 287"/>
              <a:gd name="T3" fmla="*/ 36 h 270"/>
              <a:gd name="T4" fmla="*/ 52 w 287"/>
              <a:gd name="T5" fmla="*/ 17 h 270"/>
              <a:gd name="T6" fmla="*/ 77 w 287"/>
              <a:gd name="T7" fmla="*/ 0 h 270"/>
              <a:gd name="T8" fmla="*/ 75 w 287"/>
              <a:gd name="T9" fmla="*/ 6 h 270"/>
              <a:gd name="T10" fmla="*/ 65 w 287"/>
              <a:gd name="T11" fmla="*/ 19 h 270"/>
              <a:gd name="T12" fmla="*/ 67 w 287"/>
              <a:gd name="T13" fmla="*/ 29 h 270"/>
              <a:gd name="T14" fmla="*/ 77 w 287"/>
              <a:gd name="T15" fmla="*/ 28 h 270"/>
              <a:gd name="T16" fmla="*/ 111 w 287"/>
              <a:gd name="T17" fmla="*/ 45 h 270"/>
              <a:gd name="T18" fmla="*/ 135 w 287"/>
              <a:gd name="T19" fmla="*/ 39 h 270"/>
              <a:gd name="T20" fmla="*/ 169 w 287"/>
              <a:gd name="T21" fmla="*/ 28 h 270"/>
              <a:gd name="T22" fmla="*/ 198 w 287"/>
              <a:gd name="T23" fmla="*/ 38 h 270"/>
              <a:gd name="T24" fmla="*/ 217 w 287"/>
              <a:gd name="T25" fmla="*/ 55 h 270"/>
              <a:gd name="T26" fmla="*/ 232 w 287"/>
              <a:gd name="T27" fmla="*/ 56 h 270"/>
              <a:gd name="T28" fmla="*/ 219 w 287"/>
              <a:gd name="T29" fmla="*/ 62 h 270"/>
              <a:gd name="T30" fmla="*/ 193 w 287"/>
              <a:gd name="T31" fmla="*/ 64 h 270"/>
              <a:gd name="T32" fmla="*/ 201 w 287"/>
              <a:gd name="T33" fmla="*/ 74 h 270"/>
              <a:gd name="T34" fmla="*/ 204 w 287"/>
              <a:gd name="T35" fmla="*/ 75 h 270"/>
              <a:gd name="T36" fmla="*/ 234 w 287"/>
              <a:gd name="T37" fmla="*/ 88 h 270"/>
              <a:gd name="T38" fmla="*/ 246 w 287"/>
              <a:gd name="T39" fmla="*/ 109 h 270"/>
              <a:gd name="T40" fmla="*/ 245 w 287"/>
              <a:gd name="T41" fmla="*/ 141 h 270"/>
              <a:gd name="T42" fmla="*/ 233 w 287"/>
              <a:gd name="T43" fmla="*/ 168 h 270"/>
              <a:gd name="T44" fmla="*/ 246 w 287"/>
              <a:gd name="T45" fmla="*/ 166 h 270"/>
              <a:gd name="T46" fmla="*/ 255 w 287"/>
              <a:gd name="T47" fmla="*/ 153 h 270"/>
              <a:gd name="T48" fmla="*/ 275 w 287"/>
              <a:gd name="T49" fmla="*/ 154 h 270"/>
              <a:gd name="T50" fmla="*/ 287 w 287"/>
              <a:gd name="T51" fmla="*/ 197 h 270"/>
              <a:gd name="T52" fmla="*/ 275 w 287"/>
              <a:gd name="T53" fmla="*/ 220 h 270"/>
              <a:gd name="T54" fmla="*/ 266 w 287"/>
              <a:gd name="T55" fmla="*/ 249 h 270"/>
              <a:gd name="T56" fmla="*/ 141 w 287"/>
              <a:gd name="T57" fmla="*/ 270 h 270"/>
              <a:gd name="T58" fmla="*/ 158 w 287"/>
              <a:gd name="T59" fmla="*/ 235 h 270"/>
              <a:gd name="T60" fmla="*/ 145 w 287"/>
              <a:gd name="T61" fmla="*/ 191 h 270"/>
              <a:gd name="T62" fmla="*/ 144 w 287"/>
              <a:gd name="T63" fmla="*/ 165 h 270"/>
              <a:gd name="T64" fmla="*/ 148 w 287"/>
              <a:gd name="T65" fmla="*/ 147 h 270"/>
              <a:gd name="T66" fmla="*/ 153 w 287"/>
              <a:gd name="T67" fmla="*/ 122 h 270"/>
              <a:gd name="T68" fmla="*/ 166 w 287"/>
              <a:gd name="T69" fmla="*/ 106 h 270"/>
              <a:gd name="T70" fmla="*/ 169 w 287"/>
              <a:gd name="T71" fmla="*/ 122 h 270"/>
              <a:gd name="T72" fmla="*/ 175 w 287"/>
              <a:gd name="T73" fmla="*/ 111 h 270"/>
              <a:gd name="T74" fmla="*/ 180 w 287"/>
              <a:gd name="T75" fmla="*/ 94 h 270"/>
              <a:gd name="T76" fmla="*/ 184 w 287"/>
              <a:gd name="T77" fmla="*/ 81 h 270"/>
              <a:gd name="T78" fmla="*/ 189 w 287"/>
              <a:gd name="T79" fmla="*/ 74 h 270"/>
              <a:gd name="T80" fmla="*/ 187 w 287"/>
              <a:gd name="T81" fmla="*/ 65 h 270"/>
              <a:gd name="T82" fmla="*/ 159 w 287"/>
              <a:gd name="T83" fmla="*/ 68 h 270"/>
              <a:gd name="T84" fmla="*/ 129 w 287"/>
              <a:gd name="T85" fmla="*/ 85 h 270"/>
              <a:gd name="T86" fmla="*/ 127 w 287"/>
              <a:gd name="T87" fmla="*/ 76 h 270"/>
              <a:gd name="T88" fmla="*/ 118 w 287"/>
              <a:gd name="T89" fmla="*/ 75 h 270"/>
              <a:gd name="T90" fmla="*/ 107 w 287"/>
              <a:gd name="T91" fmla="*/ 101 h 270"/>
              <a:gd name="T92" fmla="*/ 95 w 287"/>
              <a:gd name="T93" fmla="*/ 100 h 270"/>
              <a:gd name="T94" fmla="*/ 84 w 287"/>
              <a:gd name="T95" fmla="*/ 81 h 270"/>
              <a:gd name="T96" fmla="*/ 58 w 287"/>
              <a:gd name="T97" fmla="*/ 74 h 270"/>
              <a:gd name="T98" fmla="*/ 29 w 287"/>
              <a:gd name="T99" fmla="*/ 65 h 270"/>
              <a:gd name="T100" fmla="*/ 9 w 287"/>
              <a:gd name="T101" fmla="*/ 57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87" h="270">
                <a:moveTo>
                  <a:pt x="0" y="51"/>
                </a:moveTo>
                <a:cubicBezTo>
                  <a:pt x="2" y="49"/>
                  <a:pt x="2" y="49"/>
                  <a:pt x="2" y="49"/>
                </a:cubicBezTo>
                <a:cubicBezTo>
                  <a:pt x="6" y="49"/>
                  <a:pt x="6" y="49"/>
                  <a:pt x="6" y="49"/>
                </a:cubicBezTo>
                <a:cubicBezTo>
                  <a:pt x="11" y="46"/>
                  <a:pt x="11" y="46"/>
                  <a:pt x="11" y="46"/>
                </a:cubicBezTo>
                <a:cubicBezTo>
                  <a:pt x="12" y="44"/>
                  <a:pt x="12" y="44"/>
                  <a:pt x="12" y="44"/>
                </a:cubicBezTo>
                <a:cubicBezTo>
                  <a:pt x="14" y="40"/>
                  <a:pt x="14" y="40"/>
                  <a:pt x="14" y="40"/>
                </a:cubicBezTo>
                <a:cubicBezTo>
                  <a:pt x="17" y="37"/>
                  <a:pt x="17" y="37"/>
                  <a:pt x="17" y="37"/>
                </a:cubicBezTo>
                <a:cubicBezTo>
                  <a:pt x="20" y="36"/>
                  <a:pt x="20" y="36"/>
                  <a:pt x="20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32" y="34"/>
                  <a:pt x="32" y="34"/>
                  <a:pt x="32" y="34"/>
                </a:cubicBezTo>
                <a:cubicBezTo>
                  <a:pt x="42" y="27"/>
                  <a:pt x="42" y="27"/>
                  <a:pt x="42" y="27"/>
                </a:cubicBezTo>
                <a:cubicBezTo>
                  <a:pt x="45" y="26"/>
                  <a:pt x="45" y="26"/>
                  <a:pt x="45" y="26"/>
                </a:cubicBezTo>
                <a:cubicBezTo>
                  <a:pt x="49" y="22"/>
                  <a:pt x="49" y="22"/>
                  <a:pt x="49" y="22"/>
                </a:cubicBezTo>
                <a:cubicBezTo>
                  <a:pt x="52" y="17"/>
                  <a:pt x="52" y="17"/>
                  <a:pt x="52" y="17"/>
                </a:cubicBezTo>
                <a:cubicBezTo>
                  <a:pt x="56" y="14"/>
                  <a:pt x="56" y="14"/>
                  <a:pt x="56" y="14"/>
                </a:cubicBezTo>
                <a:cubicBezTo>
                  <a:pt x="61" y="9"/>
                  <a:pt x="61" y="9"/>
                  <a:pt x="61" y="9"/>
                </a:cubicBezTo>
                <a:cubicBezTo>
                  <a:pt x="65" y="4"/>
                  <a:pt x="65" y="4"/>
                  <a:pt x="65" y="4"/>
                </a:cubicBezTo>
                <a:cubicBezTo>
                  <a:pt x="70" y="1"/>
                  <a:pt x="70" y="1"/>
                  <a:pt x="70" y="1"/>
                </a:cubicBezTo>
                <a:cubicBezTo>
                  <a:pt x="77" y="0"/>
                  <a:pt x="77" y="0"/>
                  <a:pt x="77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5" y="2"/>
                  <a:pt x="85" y="2"/>
                  <a:pt x="85" y="2"/>
                </a:cubicBezTo>
                <a:cubicBezTo>
                  <a:pt x="83" y="3"/>
                  <a:pt x="83" y="3"/>
                  <a:pt x="83" y="3"/>
                </a:cubicBezTo>
                <a:cubicBezTo>
                  <a:pt x="79" y="5"/>
                  <a:pt x="79" y="5"/>
                  <a:pt x="79" y="5"/>
                </a:cubicBezTo>
                <a:cubicBezTo>
                  <a:pt x="75" y="6"/>
                  <a:pt x="75" y="6"/>
                  <a:pt x="75" y="6"/>
                </a:cubicBezTo>
                <a:cubicBezTo>
                  <a:pt x="76" y="8"/>
                  <a:pt x="76" y="8"/>
                  <a:pt x="76" y="8"/>
                </a:cubicBezTo>
                <a:cubicBezTo>
                  <a:pt x="70" y="14"/>
                  <a:pt x="70" y="14"/>
                  <a:pt x="70" y="14"/>
                </a:cubicBezTo>
                <a:cubicBezTo>
                  <a:pt x="70" y="14"/>
                  <a:pt x="68" y="14"/>
                  <a:pt x="68" y="15"/>
                </a:cubicBezTo>
                <a:cubicBezTo>
                  <a:pt x="68" y="16"/>
                  <a:pt x="65" y="23"/>
                  <a:pt x="65" y="23"/>
                </a:cubicBezTo>
                <a:cubicBezTo>
                  <a:pt x="65" y="19"/>
                  <a:pt x="65" y="19"/>
                  <a:pt x="65" y="19"/>
                </a:cubicBezTo>
                <a:cubicBezTo>
                  <a:pt x="63" y="17"/>
                  <a:pt x="63" y="17"/>
                  <a:pt x="63" y="17"/>
                </a:cubicBezTo>
                <a:cubicBezTo>
                  <a:pt x="62" y="27"/>
                  <a:pt x="62" y="27"/>
                  <a:pt x="62" y="27"/>
                </a:cubicBezTo>
                <a:cubicBezTo>
                  <a:pt x="62" y="33"/>
                  <a:pt x="62" y="33"/>
                  <a:pt x="62" y="33"/>
                </a:cubicBezTo>
                <a:cubicBezTo>
                  <a:pt x="65" y="31"/>
                  <a:pt x="65" y="31"/>
                  <a:pt x="65" y="31"/>
                </a:cubicBezTo>
                <a:cubicBezTo>
                  <a:pt x="67" y="29"/>
                  <a:pt x="67" y="29"/>
                  <a:pt x="67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9" y="31"/>
                  <a:pt x="69" y="31"/>
                  <a:pt x="69" y="31"/>
                </a:cubicBezTo>
                <a:cubicBezTo>
                  <a:pt x="72" y="31"/>
                  <a:pt x="72" y="31"/>
                  <a:pt x="72" y="31"/>
                </a:cubicBezTo>
                <a:cubicBezTo>
                  <a:pt x="74" y="30"/>
                  <a:pt x="74" y="30"/>
                  <a:pt x="74" y="30"/>
                </a:cubicBezTo>
                <a:cubicBezTo>
                  <a:pt x="77" y="28"/>
                  <a:pt x="77" y="28"/>
                  <a:pt x="77" y="28"/>
                </a:cubicBezTo>
                <a:cubicBezTo>
                  <a:pt x="82" y="29"/>
                  <a:pt x="82" y="29"/>
                  <a:pt x="82" y="29"/>
                </a:cubicBezTo>
                <a:cubicBezTo>
                  <a:pt x="92" y="34"/>
                  <a:pt x="92" y="34"/>
                  <a:pt x="92" y="34"/>
                </a:cubicBezTo>
                <a:cubicBezTo>
                  <a:pt x="98" y="41"/>
                  <a:pt x="98" y="41"/>
                  <a:pt x="98" y="41"/>
                </a:cubicBezTo>
                <a:cubicBezTo>
                  <a:pt x="102" y="44"/>
                  <a:pt x="102" y="44"/>
                  <a:pt x="102" y="44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4" y="44"/>
                  <a:pt x="114" y="44"/>
                  <a:pt x="114" y="44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27" y="48"/>
                  <a:pt x="127" y="48"/>
                  <a:pt x="127" y="48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5" y="39"/>
                  <a:pt x="135" y="39"/>
                  <a:pt x="135" y="39"/>
                </a:cubicBezTo>
                <a:cubicBezTo>
                  <a:pt x="139" y="35"/>
                  <a:pt x="139" y="35"/>
                  <a:pt x="139" y="35"/>
                </a:cubicBezTo>
                <a:cubicBezTo>
                  <a:pt x="148" y="33"/>
                  <a:pt x="148" y="33"/>
                  <a:pt x="148" y="33"/>
                </a:cubicBezTo>
                <a:cubicBezTo>
                  <a:pt x="154" y="31"/>
                  <a:pt x="154" y="31"/>
                  <a:pt x="154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69" y="28"/>
                  <a:pt x="169" y="28"/>
                  <a:pt x="169" y="28"/>
                </a:cubicBezTo>
                <a:cubicBezTo>
                  <a:pt x="175" y="26"/>
                  <a:pt x="175" y="26"/>
                  <a:pt x="175" y="26"/>
                </a:cubicBezTo>
                <a:cubicBezTo>
                  <a:pt x="178" y="28"/>
                  <a:pt x="178" y="28"/>
                  <a:pt x="178" y="28"/>
                </a:cubicBezTo>
                <a:cubicBezTo>
                  <a:pt x="180" y="36"/>
                  <a:pt x="180" y="36"/>
                  <a:pt x="180" y="36"/>
                </a:cubicBezTo>
                <a:cubicBezTo>
                  <a:pt x="191" y="38"/>
                  <a:pt x="191" y="38"/>
                  <a:pt x="191" y="38"/>
                </a:cubicBezTo>
                <a:cubicBezTo>
                  <a:pt x="198" y="38"/>
                  <a:pt x="198" y="38"/>
                  <a:pt x="198" y="38"/>
                </a:cubicBezTo>
                <a:cubicBezTo>
                  <a:pt x="203" y="39"/>
                  <a:pt x="203" y="39"/>
                  <a:pt x="203" y="39"/>
                </a:cubicBezTo>
                <a:cubicBezTo>
                  <a:pt x="207" y="44"/>
                  <a:pt x="207" y="44"/>
                  <a:pt x="207" y="44"/>
                </a:cubicBezTo>
                <a:cubicBezTo>
                  <a:pt x="213" y="51"/>
                  <a:pt x="213" y="51"/>
                  <a:pt x="213" y="51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5" y="53"/>
                  <a:pt x="216" y="54"/>
                  <a:pt x="217" y="55"/>
                </a:cubicBezTo>
                <a:cubicBezTo>
                  <a:pt x="218" y="56"/>
                  <a:pt x="219" y="58"/>
                  <a:pt x="219" y="58"/>
                </a:cubicBezTo>
                <a:cubicBezTo>
                  <a:pt x="224" y="59"/>
                  <a:pt x="224" y="59"/>
                  <a:pt x="224" y="59"/>
                </a:cubicBezTo>
                <a:cubicBezTo>
                  <a:pt x="224" y="59"/>
                  <a:pt x="226" y="57"/>
                  <a:pt x="226" y="57"/>
                </a:cubicBezTo>
                <a:cubicBezTo>
                  <a:pt x="226" y="56"/>
                  <a:pt x="230" y="54"/>
                  <a:pt x="230" y="54"/>
                </a:cubicBezTo>
                <a:cubicBezTo>
                  <a:pt x="232" y="56"/>
                  <a:pt x="232" y="56"/>
                  <a:pt x="232" y="56"/>
                </a:cubicBezTo>
                <a:cubicBezTo>
                  <a:pt x="232" y="56"/>
                  <a:pt x="234" y="57"/>
                  <a:pt x="232" y="58"/>
                </a:cubicBezTo>
                <a:cubicBezTo>
                  <a:pt x="231" y="58"/>
                  <a:pt x="230" y="60"/>
                  <a:pt x="229" y="60"/>
                </a:cubicBezTo>
                <a:cubicBezTo>
                  <a:pt x="227" y="60"/>
                  <a:pt x="225" y="60"/>
                  <a:pt x="225" y="60"/>
                </a:cubicBezTo>
                <a:cubicBezTo>
                  <a:pt x="221" y="60"/>
                  <a:pt x="221" y="60"/>
                  <a:pt x="221" y="60"/>
                </a:cubicBezTo>
                <a:cubicBezTo>
                  <a:pt x="219" y="62"/>
                  <a:pt x="219" y="62"/>
                  <a:pt x="219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5" y="63"/>
                  <a:pt x="205" y="63"/>
                  <a:pt x="205" y="63"/>
                </a:cubicBezTo>
                <a:cubicBezTo>
                  <a:pt x="201" y="61"/>
                  <a:pt x="201" y="61"/>
                  <a:pt x="201" y="61"/>
                </a:cubicBezTo>
                <a:cubicBezTo>
                  <a:pt x="197" y="59"/>
                  <a:pt x="197" y="59"/>
                  <a:pt x="197" y="59"/>
                </a:cubicBezTo>
                <a:cubicBezTo>
                  <a:pt x="193" y="64"/>
                  <a:pt x="193" y="64"/>
                  <a:pt x="193" y="64"/>
                </a:cubicBezTo>
                <a:cubicBezTo>
                  <a:pt x="194" y="67"/>
                  <a:pt x="194" y="67"/>
                  <a:pt x="194" y="67"/>
                </a:cubicBezTo>
                <a:cubicBezTo>
                  <a:pt x="194" y="69"/>
                  <a:pt x="194" y="69"/>
                  <a:pt x="194" y="69"/>
                </a:cubicBezTo>
                <a:cubicBezTo>
                  <a:pt x="194" y="69"/>
                  <a:pt x="194" y="71"/>
                  <a:pt x="195" y="71"/>
                </a:cubicBezTo>
                <a:cubicBezTo>
                  <a:pt x="195" y="71"/>
                  <a:pt x="196" y="72"/>
                  <a:pt x="196" y="72"/>
                </a:cubicBezTo>
                <a:cubicBezTo>
                  <a:pt x="201" y="74"/>
                  <a:pt x="201" y="74"/>
                  <a:pt x="201" y="74"/>
                </a:cubicBezTo>
                <a:cubicBezTo>
                  <a:pt x="203" y="72"/>
                  <a:pt x="203" y="72"/>
                  <a:pt x="203" y="72"/>
                </a:cubicBezTo>
                <a:cubicBezTo>
                  <a:pt x="203" y="72"/>
                  <a:pt x="200" y="70"/>
                  <a:pt x="201" y="70"/>
                </a:cubicBezTo>
                <a:cubicBezTo>
                  <a:pt x="202" y="70"/>
                  <a:pt x="206" y="72"/>
                  <a:pt x="206" y="72"/>
                </a:cubicBezTo>
                <a:cubicBezTo>
                  <a:pt x="206" y="72"/>
                  <a:pt x="205" y="74"/>
                  <a:pt x="205" y="74"/>
                </a:cubicBezTo>
                <a:cubicBezTo>
                  <a:pt x="204" y="75"/>
                  <a:pt x="204" y="75"/>
                  <a:pt x="204" y="75"/>
                </a:cubicBezTo>
                <a:cubicBezTo>
                  <a:pt x="205" y="76"/>
                  <a:pt x="210" y="77"/>
                  <a:pt x="210" y="77"/>
                </a:cubicBezTo>
                <a:cubicBezTo>
                  <a:pt x="211" y="77"/>
                  <a:pt x="214" y="79"/>
                  <a:pt x="214" y="79"/>
                </a:cubicBezTo>
                <a:cubicBezTo>
                  <a:pt x="219" y="82"/>
                  <a:pt x="219" y="82"/>
                  <a:pt x="219" y="82"/>
                </a:cubicBezTo>
                <a:cubicBezTo>
                  <a:pt x="226" y="85"/>
                  <a:pt x="226" y="85"/>
                  <a:pt x="226" y="85"/>
                </a:cubicBezTo>
                <a:cubicBezTo>
                  <a:pt x="234" y="88"/>
                  <a:pt x="234" y="88"/>
                  <a:pt x="234" y="88"/>
                </a:cubicBezTo>
                <a:cubicBezTo>
                  <a:pt x="242" y="96"/>
                  <a:pt x="242" y="96"/>
                  <a:pt x="242" y="96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4" y="103"/>
                  <a:pt x="244" y="103"/>
                  <a:pt x="244" y="103"/>
                </a:cubicBezTo>
                <a:cubicBezTo>
                  <a:pt x="244" y="103"/>
                  <a:pt x="243" y="103"/>
                  <a:pt x="243" y="104"/>
                </a:cubicBezTo>
                <a:cubicBezTo>
                  <a:pt x="244" y="105"/>
                  <a:pt x="246" y="109"/>
                  <a:pt x="246" y="109"/>
                </a:cubicBezTo>
                <a:cubicBezTo>
                  <a:pt x="245" y="110"/>
                  <a:pt x="247" y="113"/>
                  <a:pt x="247" y="113"/>
                </a:cubicBezTo>
                <a:cubicBezTo>
                  <a:pt x="249" y="124"/>
                  <a:pt x="249" y="124"/>
                  <a:pt x="249" y="124"/>
                </a:cubicBezTo>
                <a:cubicBezTo>
                  <a:pt x="250" y="130"/>
                  <a:pt x="250" y="130"/>
                  <a:pt x="250" y="130"/>
                </a:cubicBezTo>
                <a:cubicBezTo>
                  <a:pt x="249" y="136"/>
                  <a:pt x="249" y="136"/>
                  <a:pt x="249" y="136"/>
                </a:cubicBezTo>
                <a:cubicBezTo>
                  <a:pt x="245" y="141"/>
                  <a:pt x="245" y="141"/>
                  <a:pt x="245" y="141"/>
                </a:cubicBezTo>
                <a:cubicBezTo>
                  <a:pt x="242" y="147"/>
                  <a:pt x="242" y="147"/>
                  <a:pt x="242" y="147"/>
                </a:cubicBezTo>
                <a:cubicBezTo>
                  <a:pt x="242" y="147"/>
                  <a:pt x="240" y="151"/>
                  <a:pt x="239" y="152"/>
                </a:cubicBezTo>
                <a:cubicBezTo>
                  <a:pt x="239" y="152"/>
                  <a:pt x="235" y="155"/>
                  <a:pt x="235" y="156"/>
                </a:cubicBezTo>
                <a:cubicBezTo>
                  <a:pt x="235" y="156"/>
                  <a:pt x="233" y="160"/>
                  <a:pt x="233" y="160"/>
                </a:cubicBezTo>
                <a:cubicBezTo>
                  <a:pt x="233" y="168"/>
                  <a:pt x="233" y="168"/>
                  <a:pt x="233" y="168"/>
                </a:cubicBezTo>
                <a:cubicBezTo>
                  <a:pt x="235" y="170"/>
                  <a:pt x="235" y="170"/>
                  <a:pt x="235" y="170"/>
                </a:cubicBezTo>
                <a:cubicBezTo>
                  <a:pt x="240" y="172"/>
                  <a:pt x="240" y="172"/>
                  <a:pt x="240" y="172"/>
                </a:cubicBezTo>
                <a:cubicBezTo>
                  <a:pt x="242" y="170"/>
                  <a:pt x="242" y="170"/>
                  <a:pt x="242" y="170"/>
                </a:cubicBezTo>
                <a:cubicBezTo>
                  <a:pt x="242" y="170"/>
                  <a:pt x="244" y="169"/>
                  <a:pt x="244" y="168"/>
                </a:cubicBezTo>
                <a:cubicBezTo>
                  <a:pt x="245" y="168"/>
                  <a:pt x="246" y="166"/>
                  <a:pt x="246" y="166"/>
                </a:cubicBezTo>
                <a:cubicBezTo>
                  <a:pt x="246" y="166"/>
                  <a:pt x="249" y="164"/>
                  <a:pt x="249" y="164"/>
                </a:cubicBezTo>
                <a:cubicBezTo>
                  <a:pt x="249" y="164"/>
                  <a:pt x="249" y="161"/>
                  <a:pt x="249" y="161"/>
                </a:cubicBezTo>
                <a:cubicBezTo>
                  <a:pt x="249" y="161"/>
                  <a:pt x="250" y="157"/>
                  <a:pt x="250" y="157"/>
                </a:cubicBezTo>
                <a:cubicBezTo>
                  <a:pt x="250" y="157"/>
                  <a:pt x="252" y="156"/>
                  <a:pt x="252" y="156"/>
                </a:cubicBezTo>
                <a:cubicBezTo>
                  <a:pt x="252" y="155"/>
                  <a:pt x="255" y="153"/>
                  <a:pt x="255" y="153"/>
                </a:cubicBezTo>
                <a:cubicBezTo>
                  <a:pt x="255" y="153"/>
                  <a:pt x="259" y="150"/>
                  <a:pt x="259" y="150"/>
                </a:cubicBezTo>
                <a:cubicBezTo>
                  <a:pt x="260" y="150"/>
                  <a:pt x="262" y="147"/>
                  <a:pt x="262" y="147"/>
                </a:cubicBezTo>
                <a:cubicBezTo>
                  <a:pt x="265" y="147"/>
                  <a:pt x="265" y="147"/>
                  <a:pt x="265" y="147"/>
                </a:cubicBezTo>
                <a:cubicBezTo>
                  <a:pt x="269" y="148"/>
                  <a:pt x="269" y="148"/>
                  <a:pt x="269" y="148"/>
                </a:cubicBezTo>
                <a:cubicBezTo>
                  <a:pt x="275" y="154"/>
                  <a:pt x="275" y="154"/>
                  <a:pt x="275" y="154"/>
                </a:cubicBezTo>
                <a:cubicBezTo>
                  <a:pt x="279" y="162"/>
                  <a:pt x="279" y="162"/>
                  <a:pt x="279" y="162"/>
                </a:cubicBezTo>
                <a:cubicBezTo>
                  <a:pt x="283" y="184"/>
                  <a:pt x="283" y="184"/>
                  <a:pt x="283" y="184"/>
                </a:cubicBezTo>
                <a:cubicBezTo>
                  <a:pt x="286" y="189"/>
                  <a:pt x="286" y="189"/>
                  <a:pt x="286" y="189"/>
                </a:cubicBezTo>
                <a:cubicBezTo>
                  <a:pt x="286" y="193"/>
                  <a:pt x="286" y="193"/>
                  <a:pt x="286" y="193"/>
                </a:cubicBezTo>
                <a:cubicBezTo>
                  <a:pt x="286" y="193"/>
                  <a:pt x="287" y="196"/>
                  <a:pt x="287" y="197"/>
                </a:cubicBezTo>
                <a:cubicBezTo>
                  <a:pt x="287" y="198"/>
                  <a:pt x="287" y="213"/>
                  <a:pt x="287" y="213"/>
                </a:cubicBezTo>
                <a:cubicBezTo>
                  <a:pt x="280" y="213"/>
                  <a:pt x="280" y="213"/>
                  <a:pt x="280" y="213"/>
                </a:cubicBezTo>
                <a:cubicBezTo>
                  <a:pt x="278" y="213"/>
                  <a:pt x="278" y="213"/>
                  <a:pt x="278" y="213"/>
                </a:cubicBezTo>
                <a:cubicBezTo>
                  <a:pt x="278" y="216"/>
                  <a:pt x="278" y="216"/>
                  <a:pt x="278" y="216"/>
                </a:cubicBezTo>
                <a:cubicBezTo>
                  <a:pt x="275" y="220"/>
                  <a:pt x="275" y="220"/>
                  <a:pt x="275" y="220"/>
                </a:cubicBezTo>
                <a:cubicBezTo>
                  <a:pt x="274" y="225"/>
                  <a:pt x="274" y="225"/>
                  <a:pt x="274" y="225"/>
                </a:cubicBezTo>
                <a:cubicBezTo>
                  <a:pt x="272" y="229"/>
                  <a:pt x="272" y="229"/>
                  <a:pt x="272" y="229"/>
                </a:cubicBezTo>
                <a:cubicBezTo>
                  <a:pt x="269" y="233"/>
                  <a:pt x="269" y="233"/>
                  <a:pt x="269" y="233"/>
                </a:cubicBezTo>
                <a:cubicBezTo>
                  <a:pt x="266" y="243"/>
                  <a:pt x="266" y="243"/>
                  <a:pt x="266" y="243"/>
                </a:cubicBezTo>
                <a:cubicBezTo>
                  <a:pt x="266" y="249"/>
                  <a:pt x="266" y="249"/>
                  <a:pt x="266" y="249"/>
                </a:cubicBezTo>
                <a:cubicBezTo>
                  <a:pt x="262" y="254"/>
                  <a:pt x="262" y="254"/>
                  <a:pt x="262" y="254"/>
                </a:cubicBezTo>
                <a:cubicBezTo>
                  <a:pt x="259" y="259"/>
                  <a:pt x="259" y="259"/>
                  <a:pt x="259" y="259"/>
                </a:cubicBezTo>
                <a:cubicBezTo>
                  <a:pt x="213" y="267"/>
                  <a:pt x="213" y="267"/>
                  <a:pt x="213" y="267"/>
                </a:cubicBezTo>
                <a:cubicBezTo>
                  <a:pt x="212" y="265"/>
                  <a:pt x="212" y="265"/>
                  <a:pt x="212" y="265"/>
                </a:cubicBezTo>
                <a:cubicBezTo>
                  <a:pt x="141" y="270"/>
                  <a:pt x="141" y="270"/>
                  <a:pt x="141" y="270"/>
                </a:cubicBezTo>
                <a:cubicBezTo>
                  <a:pt x="146" y="265"/>
                  <a:pt x="146" y="265"/>
                  <a:pt x="146" y="265"/>
                </a:cubicBezTo>
                <a:cubicBezTo>
                  <a:pt x="148" y="261"/>
                  <a:pt x="148" y="261"/>
                  <a:pt x="148" y="261"/>
                </a:cubicBezTo>
                <a:cubicBezTo>
                  <a:pt x="152" y="254"/>
                  <a:pt x="152" y="254"/>
                  <a:pt x="152" y="254"/>
                </a:cubicBezTo>
                <a:cubicBezTo>
                  <a:pt x="156" y="245"/>
                  <a:pt x="156" y="245"/>
                  <a:pt x="156" y="245"/>
                </a:cubicBezTo>
                <a:cubicBezTo>
                  <a:pt x="158" y="235"/>
                  <a:pt x="158" y="235"/>
                  <a:pt x="158" y="235"/>
                </a:cubicBezTo>
                <a:cubicBezTo>
                  <a:pt x="157" y="217"/>
                  <a:pt x="157" y="217"/>
                  <a:pt x="157" y="217"/>
                </a:cubicBezTo>
                <a:cubicBezTo>
                  <a:pt x="157" y="209"/>
                  <a:pt x="157" y="209"/>
                  <a:pt x="157" y="209"/>
                </a:cubicBezTo>
                <a:cubicBezTo>
                  <a:pt x="153" y="203"/>
                  <a:pt x="153" y="203"/>
                  <a:pt x="153" y="203"/>
                </a:cubicBezTo>
                <a:cubicBezTo>
                  <a:pt x="149" y="195"/>
                  <a:pt x="149" y="195"/>
                  <a:pt x="149" y="195"/>
                </a:cubicBezTo>
                <a:cubicBezTo>
                  <a:pt x="145" y="191"/>
                  <a:pt x="145" y="191"/>
                  <a:pt x="145" y="191"/>
                </a:cubicBezTo>
                <a:cubicBezTo>
                  <a:pt x="142" y="184"/>
                  <a:pt x="142" y="184"/>
                  <a:pt x="142" y="184"/>
                </a:cubicBezTo>
                <a:cubicBezTo>
                  <a:pt x="144" y="179"/>
                  <a:pt x="144" y="179"/>
                  <a:pt x="144" y="179"/>
                </a:cubicBezTo>
                <a:cubicBezTo>
                  <a:pt x="146" y="177"/>
                  <a:pt x="146" y="177"/>
                  <a:pt x="146" y="177"/>
                </a:cubicBezTo>
                <a:cubicBezTo>
                  <a:pt x="146" y="173"/>
                  <a:pt x="146" y="173"/>
                  <a:pt x="146" y="173"/>
                </a:cubicBezTo>
                <a:cubicBezTo>
                  <a:pt x="144" y="165"/>
                  <a:pt x="144" y="165"/>
                  <a:pt x="144" y="165"/>
                </a:cubicBezTo>
                <a:cubicBezTo>
                  <a:pt x="141" y="162"/>
                  <a:pt x="141" y="162"/>
                  <a:pt x="141" y="162"/>
                </a:cubicBezTo>
                <a:cubicBezTo>
                  <a:pt x="144" y="160"/>
                  <a:pt x="144" y="160"/>
                  <a:pt x="144" y="160"/>
                </a:cubicBezTo>
                <a:cubicBezTo>
                  <a:pt x="145" y="155"/>
                  <a:pt x="145" y="155"/>
                  <a:pt x="145" y="155"/>
                </a:cubicBezTo>
                <a:cubicBezTo>
                  <a:pt x="146" y="150"/>
                  <a:pt x="146" y="150"/>
                  <a:pt x="146" y="150"/>
                </a:cubicBezTo>
                <a:cubicBezTo>
                  <a:pt x="148" y="147"/>
                  <a:pt x="148" y="147"/>
                  <a:pt x="148" y="147"/>
                </a:cubicBezTo>
                <a:cubicBezTo>
                  <a:pt x="148" y="139"/>
                  <a:pt x="148" y="139"/>
                  <a:pt x="148" y="139"/>
                </a:cubicBezTo>
                <a:cubicBezTo>
                  <a:pt x="147" y="135"/>
                  <a:pt x="147" y="135"/>
                  <a:pt x="147" y="135"/>
                </a:cubicBezTo>
                <a:cubicBezTo>
                  <a:pt x="148" y="130"/>
                  <a:pt x="148" y="130"/>
                  <a:pt x="148" y="130"/>
                </a:cubicBezTo>
                <a:cubicBezTo>
                  <a:pt x="151" y="126"/>
                  <a:pt x="151" y="126"/>
                  <a:pt x="151" y="126"/>
                </a:cubicBezTo>
                <a:cubicBezTo>
                  <a:pt x="153" y="122"/>
                  <a:pt x="153" y="122"/>
                  <a:pt x="153" y="122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7" y="116"/>
                  <a:pt x="157" y="116"/>
                  <a:pt x="157" y="116"/>
                </a:cubicBezTo>
                <a:cubicBezTo>
                  <a:pt x="163" y="116"/>
                  <a:pt x="163" y="116"/>
                  <a:pt x="163" y="116"/>
                </a:cubicBezTo>
                <a:cubicBezTo>
                  <a:pt x="165" y="108"/>
                  <a:pt x="165" y="108"/>
                  <a:pt x="165" y="108"/>
                </a:cubicBezTo>
                <a:cubicBezTo>
                  <a:pt x="166" y="106"/>
                  <a:pt x="166" y="106"/>
                  <a:pt x="166" y="106"/>
                </a:cubicBezTo>
                <a:cubicBezTo>
                  <a:pt x="168" y="105"/>
                  <a:pt x="168" y="105"/>
                  <a:pt x="168" y="105"/>
                </a:cubicBezTo>
                <a:cubicBezTo>
                  <a:pt x="171" y="114"/>
                  <a:pt x="171" y="114"/>
                  <a:pt x="171" y="114"/>
                </a:cubicBezTo>
                <a:cubicBezTo>
                  <a:pt x="167" y="119"/>
                  <a:pt x="167" y="119"/>
                  <a:pt x="167" y="119"/>
                </a:cubicBezTo>
                <a:cubicBezTo>
                  <a:pt x="167" y="121"/>
                  <a:pt x="167" y="121"/>
                  <a:pt x="167" y="121"/>
                </a:cubicBezTo>
                <a:cubicBezTo>
                  <a:pt x="167" y="121"/>
                  <a:pt x="168" y="122"/>
                  <a:pt x="169" y="122"/>
                </a:cubicBezTo>
                <a:cubicBezTo>
                  <a:pt x="170" y="122"/>
                  <a:pt x="170" y="122"/>
                  <a:pt x="170" y="122"/>
                </a:cubicBezTo>
                <a:cubicBezTo>
                  <a:pt x="170" y="122"/>
                  <a:pt x="172" y="121"/>
                  <a:pt x="172" y="121"/>
                </a:cubicBezTo>
                <a:cubicBezTo>
                  <a:pt x="172" y="120"/>
                  <a:pt x="173" y="117"/>
                  <a:pt x="173" y="117"/>
                </a:cubicBezTo>
                <a:cubicBezTo>
                  <a:pt x="174" y="116"/>
                  <a:pt x="174" y="116"/>
                  <a:pt x="174" y="116"/>
                </a:cubicBezTo>
                <a:cubicBezTo>
                  <a:pt x="175" y="111"/>
                  <a:pt x="175" y="111"/>
                  <a:pt x="175" y="111"/>
                </a:cubicBezTo>
                <a:cubicBezTo>
                  <a:pt x="175" y="108"/>
                  <a:pt x="175" y="108"/>
                  <a:pt x="175" y="108"/>
                </a:cubicBezTo>
                <a:cubicBezTo>
                  <a:pt x="175" y="104"/>
                  <a:pt x="175" y="104"/>
                  <a:pt x="175" y="104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8" y="96"/>
                  <a:pt x="178" y="96"/>
                  <a:pt x="178" y="96"/>
                </a:cubicBezTo>
                <a:cubicBezTo>
                  <a:pt x="180" y="94"/>
                  <a:pt x="180" y="94"/>
                  <a:pt x="180" y="94"/>
                </a:cubicBezTo>
                <a:cubicBezTo>
                  <a:pt x="185" y="93"/>
                  <a:pt x="185" y="93"/>
                  <a:pt x="185" y="93"/>
                </a:cubicBezTo>
                <a:cubicBezTo>
                  <a:pt x="187" y="91"/>
                  <a:pt x="187" y="91"/>
                  <a:pt x="187" y="91"/>
                </a:cubicBezTo>
                <a:cubicBezTo>
                  <a:pt x="183" y="87"/>
                  <a:pt x="183" y="87"/>
                  <a:pt x="183" y="87"/>
                </a:cubicBezTo>
                <a:cubicBezTo>
                  <a:pt x="182" y="84"/>
                  <a:pt x="182" y="84"/>
                  <a:pt x="182" y="84"/>
                </a:cubicBezTo>
                <a:cubicBezTo>
                  <a:pt x="184" y="81"/>
                  <a:pt x="184" y="81"/>
                  <a:pt x="184" y="81"/>
                </a:cubicBezTo>
                <a:cubicBezTo>
                  <a:pt x="186" y="78"/>
                  <a:pt x="186" y="78"/>
                  <a:pt x="186" y="78"/>
                </a:cubicBezTo>
                <a:cubicBezTo>
                  <a:pt x="187" y="77"/>
                  <a:pt x="187" y="77"/>
                  <a:pt x="187" y="77"/>
                </a:cubicBezTo>
                <a:cubicBezTo>
                  <a:pt x="187" y="75"/>
                  <a:pt x="187" y="75"/>
                  <a:pt x="187" y="75"/>
                </a:cubicBezTo>
                <a:cubicBezTo>
                  <a:pt x="188" y="74"/>
                  <a:pt x="188" y="74"/>
                  <a:pt x="188" y="74"/>
                </a:cubicBezTo>
                <a:cubicBezTo>
                  <a:pt x="188" y="74"/>
                  <a:pt x="188" y="74"/>
                  <a:pt x="189" y="74"/>
                </a:cubicBezTo>
                <a:cubicBezTo>
                  <a:pt x="189" y="74"/>
                  <a:pt x="193" y="73"/>
                  <a:pt x="193" y="73"/>
                </a:cubicBezTo>
                <a:cubicBezTo>
                  <a:pt x="195" y="73"/>
                  <a:pt x="195" y="73"/>
                  <a:pt x="195" y="73"/>
                </a:cubicBezTo>
                <a:cubicBezTo>
                  <a:pt x="193" y="70"/>
                  <a:pt x="193" y="70"/>
                  <a:pt x="193" y="70"/>
                </a:cubicBezTo>
                <a:cubicBezTo>
                  <a:pt x="189" y="67"/>
                  <a:pt x="189" y="67"/>
                  <a:pt x="189" y="67"/>
                </a:cubicBezTo>
                <a:cubicBezTo>
                  <a:pt x="187" y="65"/>
                  <a:pt x="187" y="65"/>
                  <a:pt x="187" y="65"/>
                </a:cubicBezTo>
                <a:cubicBezTo>
                  <a:pt x="184" y="63"/>
                  <a:pt x="184" y="63"/>
                  <a:pt x="184" y="63"/>
                </a:cubicBezTo>
                <a:cubicBezTo>
                  <a:pt x="179" y="61"/>
                  <a:pt x="179" y="61"/>
                  <a:pt x="179" y="61"/>
                </a:cubicBezTo>
                <a:cubicBezTo>
                  <a:pt x="170" y="60"/>
                  <a:pt x="170" y="60"/>
                  <a:pt x="170" y="60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59" y="68"/>
                  <a:pt x="159" y="68"/>
                  <a:pt x="159" y="68"/>
                </a:cubicBezTo>
                <a:cubicBezTo>
                  <a:pt x="152" y="69"/>
                  <a:pt x="152" y="69"/>
                  <a:pt x="152" y="69"/>
                </a:cubicBezTo>
                <a:cubicBezTo>
                  <a:pt x="144" y="69"/>
                  <a:pt x="144" y="69"/>
                  <a:pt x="144" y="69"/>
                </a:cubicBezTo>
                <a:cubicBezTo>
                  <a:pt x="140" y="72"/>
                  <a:pt x="140" y="72"/>
                  <a:pt x="140" y="72"/>
                </a:cubicBezTo>
                <a:cubicBezTo>
                  <a:pt x="135" y="81"/>
                  <a:pt x="135" y="81"/>
                  <a:pt x="135" y="81"/>
                </a:cubicBezTo>
                <a:cubicBezTo>
                  <a:pt x="129" y="85"/>
                  <a:pt x="129" y="85"/>
                  <a:pt x="129" y="85"/>
                </a:cubicBezTo>
                <a:cubicBezTo>
                  <a:pt x="128" y="84"/>
                  <a:pt x="128" y="84"/>
                  <a:pt x="128" y="84"/>
                </a:cubicBezTo>
                <a:cubicBezTo>
                  <a:pt x="130" y="80"/>
                  <a:pt x="130" y="80"/>
                  <a:pt x="130" y="80"/>
                </a:cubicBezTo>
                <a:cubicBezTo>
                  <a:pt x="133" y="77"/>
                  <a:pt x="133" y="77"/>
                  <a:pt x="133" y="77"/>
                </a:cubicBezTo>
                <a:cubicBezTo>
                  <a:pt x="131" y="74"/>
                  <a:pt x="131" y="74"/>
                  <a:pt x="131" y="74"/>
                </a:cubicBezTo>
                <a:cubicBezTo>
                  <a:pt x="127" y="76"/>
                  <a:pt x="127" y="76"/>
                  <a:pt x="127" y="76"/>
                </a:cubicBezTo>
                <a:cubicBezTo>
                  <a:pt x="125" y="77"/>
                  <a:pt x="125" y="77"/>
                  <a:pt x="125" y="77"/>
                </a:cubicBezTo>
                <a:cubicBezTo>
                  <a:pt x="123" y="81"/>
                  <a:pt x="123" y="81"/>
                  <a:pt x="123" y="81"/>
                </a:cubicBezTo>
                <a:cubicBezTo>
                  <a:pt x="121" y="82"/>
                  <a:pt x="121" y="82"/>
                  <a:pt x="121" y="82"/>
                </a:cubicBezTo>
                <a:cubicBezTo>
                  <a:pt x="120" y="82"/>
                  <a:pt x="120" y="82"/>
                  <a:pt x="120" y="82"/>
                </a:cubicBezTo>
                <a:cubicBezTo>
                  <a:pt x="118" y="75"/>
                  <a:pt x="118" y="75"/>
                  <a:pt x="118" y="75"/>
                </a:cubicBezTo>
                <a:cubicBezTo>
                  <a:pt x="117" y="75"/>
                  <a:pt x="117" y="75"/>
                  <a:pt x="117" y="75"/>
                </a:cubicBezTo>
                <a:cubicBezTo>
                  <a:pt x="115" y="81"/>
                  <a:pt x="115" y="81"/>
                  <a:pt x="115" y="81"/>
                </a:cubicBezTo>
                <a:cubicBezTo>
                  <a:pt x="114" y="85"/>
                  <a:pt x="114" y="85"/>
                  <a:pt x="114" y="85"/>
                </a:cubicBezTo>
                <a:cubicBezTo>
                  <a:pt x="110" y="90"/>
                  <a:pt x="110" y="90"/>
                  <a:pt x="110" y="90"/>
                </a:cubicBezTo>
                <a:cubicBezTo>
                  <a:pt x="107" y="101"/>
                  <a:pt x="107" y="101"/>
                  <a:pt x="107" y="101"/>
                </a:cubicBezTo>
                <a:cubicBezTo>
                  <a:pt x="105" y="107"/>
                  <a:pt x="105" y="107"/>
                  <a:pt x="105" y="107"/>
                </a:cubicBezTo>
                <a:cubicBezTo>
                  <a:pt x="99" y="112"/>
                  <a:pt x="99" y="112"/>
                  <a:pt x="99" y="112"/>
                </a:cubicBezTo>
                <a:cubicBezTo>
                  <a:pt x="97" y="108"/>
                  <a:pt x="97" y="108"/>
                  <a:pt x="97" y="108"/>
                </a:cubicBezTo>
                <a:cubicBezTo>
                  <a:pt x="96" y="101"/>
                  <a:pt x="96" y="101"/>
                  <a:pt x="96" y="101"/>
                </a:cubicBezTo>
                <a:cubicBezTo>
                  <a:pt x="95" y="100"/>
                  <a:pt x="95" y="100"/>
                  <a:pt x="95" y="100"/>
                </a:cubicBezTo>
                <a:cubicBezTo>
                  <a:pt x="93" y="97"/>
                  <a:pt x="93" y="97"/>
                  <a:pt x="93" y="97"/>
                </a:cubicBezTo>
                <a:cubicBezTo>
                  <a:pt x="94" y="94"/>
                  <a:pt x="94" y="94"/>
                  <a:pt x="94" y="94"/>
                </a:cubicBezTo>
                <a:cubicBezTo>
                  <a:pt x="93" y="88"/>
                  <a:pt x="93" y="88"/>
                  <a:pt x="93" y="88"/>
                </a:cubicBezTo>
                <a:cubicBezTo>
                  <a:pt x="90" y="85"/>
                  <a:pt x="90" y="85"/>
                  <a:pt x="90" y="85"/>
                </a:cubicBezTo>
                <a:cubicBezTo>
                  <a:pt x="84" y="81"/>
                  <a:pt x="84" y="81"/>
                  <a:pt x="84" y="81"/>
                </a:cubicBezTo>
                <a:cubicBezTo>
                  <a:pt x="82" y="77"/>
                  <a:pt x="82" y="77"/>
                  <a:pt x="82" y="77"/>
                </a:cubicBezTo>
                <a:cubicBezTo>
                  <a:pt x="75" y="76"/>
                  <a:pt x="75" y="76"/>
                  <a:pt x="75" y="76"/>
                </a:cubicBezTo>
                <a:cubicBezTo>
                  <a:pt x="66" y="76"/>
                  <a:pt x="66" y="76"/>
                  <a:pt x="66" y="76"/>
                </a:cubicBezTo>
                <a:cubicBezTo>
                  <a:pt x="64" y="74"/>
                  <a:pt x="64" y="74"/>
                  <a:pt x="64" y="74"/>
                </a:cubicBezTo>
                <a:cubicBezTo>
                  <a:pt x="58" y="74"/>
                  <a:pt x="58" y="74"/>
                  <a:pt x="58" y="74"/>
                </a:cubicBezTo>
                <a:cubicBezTo>
                  <a:pt x="50" y="73"/>
                  <a:pt x="50" y="73"/>
                  <a:pt x="50" y="73"/>
                </a:cubicBezTo>
                <a:cubicBezTo>
                  <a:pt x="49" y="71"/>
                  <a:pt x="49" y="71"/>
                  <a:pt x="49" y="71"/>
                </a:cubicBezTo>
                <a:cubicBezTo>
                  <a:pt x="43" y="68"/>
                  <a:pt x="43" y="68"/>
                  <a:pt x="43" y="68"/>
                </a:cubicBezTo>
                <a:cubicBezTo>
                  <a:pt x="36" y="67"/>
                  <a:pt x="36" y="67"/>
                  <a:pt x="36" y="67"/>
                </a:cubicBezTo>
                <a:cubicBezTo>
                  <a:pt x="29" y="65"/>
                  <a:pt x="29" y="65"/>
                  <a:pt x="29" y="65"/>
                </a:cubicBezTo>
                <a:cubicBezTo>
                  <a:pt x="21" y="62"/>
                  <a:pt x="21" y="62"/>
                  <a:pt x="21" y="62"/>
                </a:cubicBezTo>
                <a:cubicBezTo>
                  <a:pt x="16" y="59"/>
                  <a:pt x="16" y="59"/>
                  <a:pt x="16" y="59"/>
                </a:cubicBezTo>
                <a:cubicBezTo>
                  <a:pt x="12" y="59"/>
                  <a:pt x="12" y="59"/>
                  <a:pt x="12" y="59"/>
                </a:cubicBezTo>
                <a:cubicBezTo>
                  <a:pt x="11" y="59"/>
                  <a:pt x="11" y="59"/>
                  <a:pt x="11" y="59"/>
                </a:cubicBezTo>
                <a:cubicBezTo>
                  <a:pt x="9" y="57"/>
                  <a:pt x="9" y="57"/>
                  <a:pt x="9" y="57"/>
                </a:cubicBezTo>
                <a:cubicBezTo>
                  <a:pt x="7" y="54"/>
                  <a:pt x="7" y="54"/>
                  <a:pt x="7" y="54"/>
                </a:cubicBezTo>
                <a:cubicBezTo>
                  <a:pt x="0" y="52"/>
                  <a:pt x="0" y="52"/>
                  <a:pt x="0" y="52"/>
                </a:cubicBezTo>
                <a:lnTo>
                  <a:pt x="0" y="51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38" name="Freeform 51">
            <a:extLst>
              <a:ext uri="{FF2B5EF4-FFF2-40B4-BE49-F238E27FC236}">
                <a16:creationId xmlns:a16="http://schemas.microsoft.com/office/drawing/2014/main" id="{35C1F471-1EF5-7142-82E0-6879A28114A1}"/>
              </a:ext>
            </a:extLst>
          </p:cNvPr>
          <p:cNvSpPr>
            <a:spLocks/>
          </p:cNvSpPr>
          <p:nvPr/>
        </p:nvSpPr>
        <p:spPr bwMode="auto">
          <a:xfrm>
            <a:off x="8140381" y="2365601"/>
            <a:ext cx="650801" cy="698619"/>
          </a:xfrm>
          <a:custGeom>
            <a:avLst/>
            <a:gdLst>
              <a:gd name="T0" fmla="*/ 175 w 201"/>
              <a:gd name="T1" fmla="*/ 65 h 213"/>
              <a:gd name="T2" fmla="*/ 172 w 201"/>
              <a:gd name="T3" fmla="*/ 53 h 213"/>
              <a:gd name="T4" fmla="*/ 157 w 201"/>
              <a:gd name="T5" fmla="*/ 44 h 213"/>
              <a:gd name="T6" fmla="*/ 140 w 201"/>
              <a:gd name="T7" fmla="*/ 42 h 213"/>
              <a:gd name="T8" fmla="*/ 125 w 201"/>
              <a:gd name="T9" fmla="*/ 36 h 213"/>
              <a:gd name="T10" fmla="*/ 103 w 201"/>
              <a:gd name="T11" fmla="*/ 30 h 213"/>
              <a:gd name="T12" fmla="*/ 93 w 201"/>
              <a:gd name="T13" fmla="*/ 27 h 213"/>
              <a:gd name="T14" fmla="*/ 82 w 201"/>
              <a:gd name="T15" fmla="*/ 20 h 213"/>
              <a:gd name="T16" fmla="*/ 78 w 201"/>
              <a:gd name="T17" fmla="*/ 18 h 213"/>
              <a:gd name="T18" fmla="*/ 70 w 201"/>
              <a:gd name="T19" fmla="*/ 17 h 213"/>
              <a:gd name="T20" fmla="*/ 67 w 201"/>
              <a:gd name="T21" fmla="*/ 15 h 213"/>
              <a:gd name="T22" fmla="*/ 70 w 201"/>
              <a:gd name="T23" fmla="*/ 2 h 213"/>
              <a:gd name="T24" fmla="*/ 61 w 201"/>
              <a:gd name="T25" fmla="*/ 3 h 213"/>
              <a:gd name="T26" fmla="*/ 47 w 201"/>
              <a:gd name="T27" fmla="*/ 9 h 213"/>
              <a:gd name="T28" fmla="*/ 33 w 201"/>
              <a:gd name="T29" fmla="*/ 16 h 213"/>
              <a:gd name="T30" fmla="*/ 21 w 201"/>
              <a:gd name="T31" fmla="*/ 15 h 213"/>
              <a:gd name="T32" fmla="*/ 5 w 201"/>
              <a:gd name="T33" fmla="*/ 55 h 213"/>
              <a:gd name="T34" fmla="*/ 7 w 201"/>
              <a:gd name="T35" fmla="*/ 72 h 213"/>
              <a:gd name="T36" fmla="*/ 10 w 201"/>
              <a:gd name="T37" fmla="*/ 112 h 213"/>
              <a:gd name="T38" fmla="*/ 42 w 201"/>
              <a:gd name="T39" fmla="*/ 135 h 213"/>
              <a:gd name="T40" fmla="*/ 60 w 201"/>
              <a:gd name="T41" fmla="*/ 152 h 213"/>
              <a:gd name="T42" fmla="*/ 63 w 201"/>
              <a:gd name="T43" fmla="*/ 173 h 213"/>
              <a:gd name="T44" fmla="*/ 65 w 201"/>
              <a:gd name="T45" fmla="*/ 187 h 213"/>
              <a:gd name="T46" fmla="*/ 67 w 201"/>
              <a:gd name="T47" fmla="*/ 203 h 213"/>
              <a:gd name="T48" fmla="*/ 82 w 201"/>
              <a:gd name="T49" fmla="*/ 209 h 213"/>
              <a:gd name="T50" fmla="*/ 184 w 201"/>
              <a:gd name="T51" fmla="*/ 195 h 213"/>
              <a:gd name="T52" fmla="*/ 178 w 201"/>
              <a:gd name="T53" fmla="*/ 172 h 213"/>
              <a:gd name="T54" fmla="*/ 182 w 201"/>
              <a:gd name="T55" fmla="*/ 155 h 213"/>
              <a:gd name="T56" fmla="*/ 182 w 201"/>
              <a:gd name="T57" fmla="*/ 140 h 213"/>
              <a:gd name="T58" fmla="*/ 184 w 201"/>
              <a:gd name="T59" fmla="*/ 131 h 213"/>
              <a:gd name="T60" fmla="*/ 186 w 201"/>
              <a:gd name="T61" fmla="*/ 121 h 213"/>
              <a:gd name="T62" fmla="*/ 188 w 201"/>
              <a:gd name="T63" fmla="*/ 105 h 213"/>
              <a:gd name="T64" fmla="*/ 197 w 201"/>
              <a:gd name="T65" fmla="*/ 85 h 213"/>
              <a:gd name="T66" fmla="*/ 201 w 201"/>
              <a:gd name="T67" fmla="*/ 79 h 213"/>
              <a:gd name="T68" fmla="*/ 201 w 201"/>
              <a:gd name="T69" fmla="*/ 73 h 213"/>
              <a:gd name="T70" fmla="*/ 194 w 201"/>
              <a:gd name="T71" fmla="*/ 79 h 213"/>
              <a:gd name="T72" fmla="*/ 187 w 201"/>
              <a:gd name="T73" fmla="*/ 92 h 213"/>
              <a:gd name="T74" fmla="*/ 177 w 201"/>
              <a:gd name="T75" fmla="*/ 101 h 213"/>
              <a:gd name="T76" fmla="*/ 168 w 201"/>
              <a:gd name="T77" fmla="*/ 107 h 213"/>
              <a:gd name="T78" fmla="*/ 174 w 201"/>
              <a:gd name="T79" fmla="*/ 93 h 213"/>
              <a:gd name="T80" fmla="*/ 179 w 201"/>
              <a:gd name="T81" fmla="*/ 87 h 213"/>
              <a:gd name="T82" fmla="*/ 180 w 201"/>
              <a:gd name="T83" fmla="*/ 78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1" h="213">
                <a:moveTo>
                  <a:pt x="178" y="69"/>
                </a:moveTo>
                <a:cubicBezTo>
                  <a:pt x="177" y="68"/>
                  <a:pt x="177" y="68"/>
                  <a:pt x="177" y="68"/>
                </a:cubicBezTo>
                <a:cubicBezTo>
                  <a:pt x="175" y="65"/>
                  <a:pt x="175" y="65"/>
                  <a:pt x="175" y="65"/>
                </a:cubicBezTo>
                <a:cubicBezTo>
                  <a:pt x="176" y="62"/>
                  <a:pt x="176" y="62"/>
                  <a:pt x="176" y="62"/>
                </a:cubicBezTo>
                <a:cubicBezTo>
                  <a:pt x="175" y="56"/>
                  <a:pt x="175" y="56"/>
                  <a:pt x="175" y="56"/>
                </a:cubicBezTo>
                <a:cubicBezTo>
                  <a:pt x="172" y="53"/>
                  <a:pt x="172" y="53"/>
                  <a:pt x="172" y="53"/>
                </a:cubicBezTo>
                <a:cubicBezTo>
                  <a:pt x="166" y="49"/>
                  <a:pt x="166" y="49"/>
                  <a:pt x="166" y="49"/>
                </a:cubicBezTo>
                <a:cubicBezTo>
                  <a:pt x="164" y="45"/>
                  <a:pt x="164" y="45"/>
                  <a:pt x="164" y="45"/>
                </a:cubicBezTo>
                <a:cubicBezTo>
                  <a:pt x="157" y="44"/>
                  <a:pt x="157" y="44"/>
                  <a:pt x="157" y="44"/>
                </a:cubicBezTo>
                <a:cubicBezTo>
                  <a:pt x="148" y="44"/>
                  <a:pt x="148" y="44"/>
                  <a:pt x="148" y="44"/>
                </a:cubicBezTo>
                <a:cubicBezTo>
                  <a:pt x="146" y="42"/>
                  <a:pt x="146" y="42"/>
                  <a:pt x="146" y="42"/>
                </a:cubicBezTo>
                <a:cubicBezTo>
                  <a:pt x="140" y="42"/>
                  <a:pt x="140" y="42"/>
                  <a:pt x="140" y="42"/>
                </a:cubicBezTo>
                <a:cubicBezTo>
                  <a:pt x="132" y="41"/>
                  <a:pt x="132" y="41"/>
                  <a:pt x="132" y="41"/>
                </a:cubicBezTo>
                <a:cubicBezTo>
                  <a:pt x="131" y="39"/>
                  <a:pt x="131" y="39"/>
                  <a:pt x="131" y="39"/>
                </a:cubicBezTo>
                <a:cubicBezTo>
                  <a:pt x="125" y="36"/>
                  <a:pt x="125" y="36"/>
                  <a:pt x="125" y="36"/>
                </a:cubicBezTo>
                <a:cubicBezTo>
                  <a:pt x="118" y="35"/>
                  <a:pt x="118" y="35"/>
                  <a:pt x="118" y="35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98" y="27"/>
                  <a:pt x="98" y="27"/>
                  <a:pt x="98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3" y="27"/>
                  <a:pt x="93" y="27"/>
                  <a:pt x="93" y="27"/>
                </a:cubicBezTo>
                <a:cubicBezTo>
                  <a:pt x="91" y="25"/>
                  <a:pt x="91" y="25"/>
                  <a:pt x="91" y="25"/>
                </a:cubicBezTo>
                <a:cubicBezTo>
                  <a:pt x="89" y="22"/>
                  <a:pt x="89" y="22"/>
                  <a:pt x="89" y="22"/>
                </a:cubicBezTo>
                <a:cubicBezTo>
                  <a:pt x="82" y="20"/>
                  <a:pt x="82" y="20"/>
                  <a:pt x="82" y="20"/>
                </a:cubicBezTo>
                <a:cubicBezTo>
                  <a:pt x="82" y="20"/>
                  <a:pt x="82" y="20"/>
                  <a:pt x="82" y="20"/>
                </a:cubicBezTo>
                <a:cubicBezTo>
                  <a:pt x="81" y="20"/>
                  <a:pt x="81" y="20"/>
                  <a:pt x="81" y="20"/>
                </a:cubicBezTo>
                <a:cubicBezTo>
                  <a:pt x="78" y="18"/>
                  <a:pt x="78" y="18"/>
                  <a:pt x="78" y="18"/>
                </a:cubicBezTo>
                <a:cubicBezTo>
                  <a:pt x="75" y="16"/>
                  <a:pt x="75" y="16"/>
                  <a:pt x="75" y="16"/>
                </a:cubicBezTo>
                <a:cubicBezTo>
                  <a:pt x="72" y="15"/>
                  <a:pt x="72" y="15"/>
                  <a:pt x="72" y="15"/>
                </a:cubicBezTo>
                <a:cubicBezTo>
                  <a:pt x="70" y="17"/>
                  <a:pt x="70" y="17"/>
                  <a:pt x="70" y="17"/>
                </a:cubicBezTo>
                <a:cubicBezTo>
                  <a:pt x="67" y="18"/>
                  <a:pt x="67" y="18"/>
                  <a:pt x="67" y="18"/>
                </a:cubicBezTo>
                <a:cubicBezTo>
                  <a:pt x="66" y="17"/>
                  <a:pt x="66" y="17"/>
                  <a:pt x="66" y="17"/>
                </a:cubicBezTo>
                <a:cubicBezTo>
                  <a:pt x="67" y="15"/>
                  <a:pt x="67" y="15"/>
                  <a:pt x="67" y="15"/>
                </a:cubicBezTo>
                <a:cubicBezTo>
                  <a:pt x="68" y="9"/>
                  <a:pt x="68" y="9"/>
                  <a:pt x="68" y="9"/>
                </a:cubicBezTo>
                <a:cubicBezTo>
                  <a:pt x="69" y="7"/>
                  <a:pt x="69" y="7"/>
                  <a:pt x="69" y="7"/>
                </a:cubicBezTo>
                <a:cubicBezTo>
                  <a:pt x="70" y="2"/>
                  <a:pt x="70" y="2"/>
                  <a:pt x="70" y="2"/>
                </a:cubicBezTo>
                <a:cubicBezTo>
                  <a:pt x="67" y="0"/>
                  <a:pt x="67" y="0"/>
                  <a:pt x="67" y="0"/>
                </a:cubicBezTo>
                <a:cubicBezTo>
                  <a:pt x="65" y="1"/>
                  <a:pt x="65" y="1"/>
                  <a:pt x="65" y="1"/>
                </a:cubicBezTo>
                <a:cubicBezTo>
                  <a:pt x="61" y="3"/>
                  <a:pt x="61" y="3"/>
                  <a:pt x="61" y="3"/>
                </a:cubicBezTo>
                <a:cubicBezTo>
                  <a:pt x="57" y="4"/>
                  <a:pt x="57" y="4"/>
                  <a:pt x="57" y="4"/>
                </a:cubicBezTo>
                <a:cubicBezTo>
                  <a:pt x="52" y="6"/>
                  <a:pt x="52" y="6"/>
                  <a:pt x="52" y="6"/>
                </a:cubicBezTo>
                <a:cubicBezTo>
                  <a:pt x="47" y="9"/>
                  <a:pt x="47" y="9"/>
                  <a:pt x="47" y="9"/>
                </a:cubicBezTo>
                <a:cubicBezTo>
                  <a:pt x="39" y="13"/>
                  <a:pt x="39" y="13"/>
                  <a:pt x="39" y="13"/>
                </a:cubicBezTo>
                <a:cubicBezTo>
                  <a:pt x="37" y="16"/>
                  <a:pt x="37" y="16"/>
                  <a:pt x="37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28" y="14"/>
                  <a:pt x="28" y="14"/>
                  <a:pt x="28" y="14"/>
                </a:cubicBezTo>
                <a:cubicBezTo>
                  <a:pt x="25" y="11"/>
                  <a:pt x="25" y="11"/>
                  <a:pt x="25" y="11"/>
                </a:cubicBezTo>
                <a:cubicBezTo>
                  <a:pt x="21" y="15"/>
                  <a:pt x="21" y="15"/>
                  <a:pt x="21" y="15"/>
                </a:cubicBezTo>
                <a:cubicBezTo>
                  <a:pt x="20" y="43"/>
                  <a:pt x="20" y="43"/>
                  <a:pt x="20" y="43"/>
                </a:cubicBezTo>
                <a:cubicBezTo>
                  <a:pt x="7" y="51"/>
                  <a:pt x="7" y="51"/>
                  <a:pt x="7" y="51"/>
                </a:cubicBezTo>
                <a:cubicBezTo>
                  <a:pt x="5" y="55"/>
                  <a:pt x="5" y="55"/>
                  <a:pt x="5" y="55"/>
                </a:cubicBezTo>
                <a:cubicBezTo>
                  <a:pt x="0" y="66"/>
                  <a:pt x="0" y="66"/>
                  <a:pt x="0" y="66"/>
                </a:cubicBezTo>
                <a:cubicBezTo>
                  <a:pt x="5" y="72"/>
                  <a:pt x="5" y="72"/>
                  <a:pt x="5" y="72"/>
                </a:cubicBezTo>
                <a:cubicBezTo>
                  <a:pt x="7" y="72"/>
                  <a:pt x="7" y="72"/>
                  <a:pt x="7" y="72"/>
                </a:cubicBezTo>
                <a:cubicBezTo>
                  <a:pt x="5" y="89"/>
                  <a:pt x="5" y="89"/>
                  <a:pt x="5" y="89"/>
                </a:cubicBezTo>
                <a:cubicBezTo>
                  <a:pt x="4" y="107"/>
                  <a:pt x="4" y="107"/>
                  <a:pt x="4" y="107"/>
                </a:cubicBezTo>
                <a:cubicBezTo>
                  <a:pt x="10" y="112"/>
                  <a:pt x="10" y="112"/>
                  <a:pt x="10" y="112"/>
                </a:cubicBezTo>
                <a:cubicBezTo>
                  <a:pt x="19" y="117"/>
                  <a:pt x="19" y="117"/>
                  <a:pt x="19" y="117"/>
                </a:cubicBezTo>
                <a:cubicBezTo>
                  <a:pt x="33" y="125"/>
                  <a:pt x="33" y="125"/>
                  <a:pt x="33" y="125"/>
                </a:cubicBezTo>
                <a:cubicBezTo>
                  <a:pt x="42" y="135"/>
                  <a:pt x="42" y="135"/>
                  <a:pt x="42" y="135"/>
                </a:cubicBezTo>
                <a:cubicBezTo>
                  <a:pt x="45" y="139"/>
                  <a:pt x="45" y="139"/>
                  <a:pt x="45" y="139"/>
                </a:cubicBezTo>
                <a:cubicBezTo>
                  <a:pt x="52" y="144"/>
                  <a:pt x="52" y="144"/>
                  <a:pt x="52" y="144"/>
                </a:cubicBezTo>
                <a:cubicBezTo>
                  <a:pt x="60" y="152"/>
                  <a:pt x="60" y="152"/>
                  <a:pt x="60" y="152"/>
                </a:cubicBezTo>
                <a:cubicBezTo>
                  <a:pt x="61" y="159"/>
                  <a:pt x="61" y="159"/>
                  <a:pt x="61" y="159"/>
                </a:cubicBezTo>
                <a:cubicBezTo>
                  <a:pt x="60" y="166"/>
                  <a:pt x="60" y="166"/>
                  <a:pt x="60" y="166"/>
                </a:cubicBezTo>
                <a:cubicBezTo>
                  <a:pt x="63" y="173"/>
                  <a:pt x="63" y="173"/>
                  <a:pt x="63" y="173"/>
                </a:cubicBezTo>
                <a:cubicBezTo>
                  <a:pt x="65" y="176"/>
                  <a:pt x="65" y="176"/>
                  <a:pt x="65" y="176"/>
                </a:cubicBezTo>
                <a:cubicBezTo>
                  <a:pt x="65" y="183"/>
                  <a:pt x="65" y="183"/>
                  <a:pt x="65" y="183"/>
                </a:cubicBezTo>
                <a:cubicBezTo>
                  <a:pt x="65" y="187"/>
                  <a:pt x="65" y="187"/>
                  <a:pt x="65" y="187"/>
                </a:cubicBezTo>
                <a:cubicBezTo>
                  <a:pt x="65" y="193"/>
                  <a:pt x="65" y="193"/>
                  <a:pt x="65" y="193"/>
                </a:cubicBezTo>
                <a:cubicBezTo>
                  <a:pt x="67" y="198"/>
                  <a:pt x="67" y="198"/>
                  <a:pt x="67" y="198"/>
                </a:cubicBezTo>
                <a:cubicBezTo>
                  <a:pt x="67" y="203"/>
                  <a:pt x="67" y="203"/>
                  <a:pt x="67" y="203"/>
                </a:cubicBezTo>
                <a:cubicBezTo>
                  <a:pt x="72" y="203"/>
                  <a:pt x="72" y="203"/>
                  <a:pt x="72" y="203"/>
                </a:cubicBezTo>
                <a:cubicBezTo>
                  <a:pt x="72" y="203"/>
                  <a:pt x="76" y="207"/>
                  <a:pt x="77" y="207"/>
                </a:cubicBezTo>
                <a:cubicBezTo>
                  <a:pt x="78" y="207"/>
                  <a:pt x="82" y="209"/>
                  <a:pt x="82" y="209"/>
                </a:cubicBezTo>
                <a:cubicBezTo>
                  <a:pt x="85" y="213"/>
                  <a:pt x="85" y="213"/>
                  <a:pt x="85" y="213"/>
                </a:cubicBezTo>
                <a:cubicBezTo>
                  <a:pt x="184" y="207"/>
                  <a:pt x="184" y="207"/>
                  <a:pt x="184" y="207"/>
                </a:cubicBezTo>
                <a:cubicBezTo>
                  <a:pt x="184" y="195"/>
                  <a:pt x="184" y="195"/>
                  <a:pt x="184" y="195"/>
                </a:cubicBezTo>
                <a:cubicBezTo>
                  <a:pt x="184" y="191"/>
                  <a:pt x="184" y="191"/>
                  <a:pt x="184" y="191"/>
                </a:cubicBezTo>
                <a:cubicBezTo>
                  <a:pt x="179" y="179"/>
                  <a:pt x="179" y="179"/>
                  <a:pt x="179" y="179"/>
                </a:cubicBezTo>
                <a:cubicBezTo>
                  <a:pt x="178" y="172"/>
                  <a:pt x="178" y="172"/>
                  <a:pt x="178" y="172"/>
                </a:cubicBezTo>
                <a:cubicBezTo>
                  <a:pt x="179" y="164"/>
                  <a:pt x="179" y="164"/>
                  <a:pt x="179" y="164"/>
                </a:cubicBezTo>
                <a:cubicBezTo>
                  <a:pt x="181" y="158"/>
                  <a:pt x="181" y="158"/>
                  <a:pt x="181" y="158"/>
                </a:cubicBezTo>
                <a:cubicBezTo>
                  <a:pt x="182" y="155"/>
                  <a:pt x="182" y="155"/>
                  <a:pt x="182" y="155"/>
                </a:cubicBezTo>
                <a:cubicBezTo>
                  <a:pt x="184" y="152"/>
                  <a:pt x="184" y="152"/>
                  <a:pt x="184" y="152"/>
                </a:cubicBezTo>
                <a:cubicBezTo>
                  <a:pt x="182" y="147"/>
                  <a:pt x="182" y="147"/>
                  <a:pt x="182" y="147"/>
                </a:cubicBezTo>
                <a:cubicBezTo>
                  <a:pt x="182" y="140"/>
                  <a:pt x="182" y="140"/>
                  <a:pt x="182" y="140"/>
                </a:cubicBezTo>
                <a:cubicBezTo>
                  <a:pt x="182" y="136"/>
                  <a:pt x="182" y="136"/>
                  <a:pt x="182" y="136"/>
                </a:cubicBezTo>
                <a:cubicBezTo>
                  <a:pt x="184" y="133"/>
                  <a:pt x="184" y="133"/>
                  <a:pt x="184" y="133"/>
                </a:cubicBezTo>
                <a:cubicBezTo>
                  <a:pt x="184" y="131"/>
                  <a:pt x="184" y="131"/>
                  <a:pt x="184" y="131"/>
                </a:cubicBezTo>
                <a:cubicBezTo>
                  <a:pt x="188" y="127"/>
                  <a:pt x="188" y="127"/>
                  <a:pt x="188" y="127"/>
                </a:cubicBezTo>
                <a:cubicBezTo>
                  <a:pt x="188" y="125"/>
                  <a:pt x="188" y="125"/>
                  <a:pt x="188" y="125"/>
                </a:cubicBezTo>
                <a:cubicBezTo>
                  <a:pt x="186" y="121"/>
                  <a:pt x="186" y="121"/>
                  <a:pt x="186" y="121"/>
                </a:cubicBezTo>
                <a:cubicBezTo>
                  <a:pt x="186" y="118"/>
                  <a:pt x="186" y="118"/>
                  <a:pt x="186" y="118"/>
                </a:cubicBezTo>
                <a:cubicBezTo>
                  <a:pt x="187" y="110"/>
                  <a:pt x="187" y="110"/>
                  <a:pt x="187" y="110"/>
                </a:cubicBezTo>
                <a:cubicBezTo>
                  <a:pt x="188" y="105"/>
                  <a:pt x="188" y="105"/>
                  <a:pt x="188" y="105"/>
                </a:cubicBezTo>
                <a:cubicBezTo>
                  <a:pt x="191" y="99"/>
                  <a:pt x="191" y="99"/>
                  <a:pt x="191" y="99"/>
                </a:cubicBezTo>
                <a:cubicBezTo>
                  <a:pt x="196" y="89"/>
                  <a:pt x="196" y="89"/>
                  <a:pt x="196" y="89"/>
                </a:cubicBezTo>
                <a:cubicBezTo>
                  <a:pt x="197" y="85"/>
                  <a:pt x="197" y="85"/>
                  <a:pt x="197" y="85"/>
                </a:cubicBezTo>
                <a:cubicBezTo>
                  <a:pt x="197" y="82"/>
                  <a:pt x="197" y="82"/>
                  <a:pt x="197" y="82"/>
                </a:cubicBezTo>
                <a:cubicBezTo>
                  <a:pt x="201" y="81"/>
                  <a:pt x="201" y="81"/>
                  <a:pt x="201" y="81"/>
                </a:cubicBezTo>
                <a:cubicBezTo>
                  <a:pt x="201" y="79"/>
                  <a:pt x="201" y="79"/>
                  <a:pt x="201" y="79"/>
                </a:cubicBezTo>
                <a:cubicBezTo>
                  <a:pt x="201" y="77"/>
                  <a:pt x="201" y="77"/>
                  <a:pt x="201" y="77"/>
                </a:cubicBezTo>
                <a:cubicBezTo>
                  <a:pt x="201" y="75"/>
                  <a:pt x="201" y="75"/>
                  <a:pt x="201" y="75"/>
                </a:cubicBezTo>
                <a:cubicBezTo>
                  <a:pt x="201" y="73"/>
                  <a:pt x="201" y="73"/>
                  <a:pt x="201" y="73"/>
                </a:cubicBezTo>
                <a:cubicBezTo>
                  <a:pt x="201" y="71"/>
                  <a:pt x="201" y="71"/>
                  <a:pt x="201" y="71"/>
                </a:cubicBezTo>
                <a:cubicBezTo>
                  <a:pt x="197" y="75"/>
                  <a:pt x="197" y="75"/>
                  <a:pt x="197" y="75"/>
                </a:cubicBezTo>
                <a:cubicBezTo>
                  <a:pt x="194" y="79"/>
                  <a:pt x="194" y="79"/>
                  <a:pt x="194" y="79"/>
                </a:cubicBezTo>
                <a:cubicBezTo>
                  <a:pt x="193" y="84"/>
                  <a:pt x="193" y="84"/>
                  <a:pt x="193" y="84"/>
                </a:cubicBezTo>
                <a:cubicBezTo>
                  <a:pt x="190" y="90"/>
                  <a:pt x="190" y="90"/>
                  <a:pt x="190" y="90"/>
                </a:cubicBezTo>
                <a:cubicBezTo>
                  <a:pt x="187" y="92"/>
                  <a:pt x="187" y="92"/>
                  <a:pt x="187" y="92"/>
                </a:cubicBezTo>
                <a:cubicBezTo>
                  <a:pt x="181" y="95"/>
                  <a:pt x="181" y="95"/>
                  <a:pt x="181" y="95"/>
                </a:cubicBezTo>
                <a:cubicBezTo>
                  <a:pt x="178" y="99"/>
                  <a:pt x="178" y="99"/>
                  <a:pt x="178" y="99"/>
                </a:cubicBezTo>
                <a:cubicBezTo>
                  <a:pt x="177" y="101"/>
                  <a:pt x="177" y="101"/>
                  <a:pt x="177" y="101"/>
                </a:cubicBezTo>
                <a:cubicBezTo>
                  <a:pt x="175" y="105"/>
                  <a:pt x="175" y="105"/>
                  <a:pt x="175" y="105"/>
                </a:cubicBezTo>
                <a:cubicBezTo>
                  <a:pt x="171" y="110"/>
                  <a:pt x="171" y="110"/>
                  <a:pt x="171" y="110"/>
                </a:cubicBezTo>
                <a:cubicBezTo>
                  <a:pt x="168" y="107"/>
                  <a:pt x="168" y="107"/>
                  <a:pt x="168" y="107"/>
                </a:cubicBezTo>
                <a:cubicBezTo>
                  <a:pt x="171" y="103"/>
                  <a:pt x="171" y="103"/>
                  <a:pt x="171" y="103"/>
                </a:cubicBezTo>
                <a:cubicBezTo>
                  <a:pt x="173" y="96"/>
                  <a:pt x="173" y="96"/>
                  <a:pt x="173" y="96"/>
                </a:cubicBezTo>
                <a:cubicBezTo>
                  <a:pt x="174" y="93"/>
                  <a:pt x="174" y="93"/>
                  <a:pt x="174" y="93"/>
                </a:cubicBezTo>
                <a:cubicBezTo>
                  <a:pt x="175" y="91"/>
                  <a:pt x="175" y="91"/>
                  <a:pt x="175" y="91"/>
                </a:cubicBezTo>
                <a:cubicBezTo>
                  <a:pt x="177" y="89"/>
                  <a:pt x="177" y="89"/>
                  <a:pt x="177" y="89"/>
                </a:cubicBezTo>
                <a:cubicBezTo>
                  <a:pt x="179" y="87"/>
                  <a:pt x="179" y="87"/>
                  <a:pt x="179" y="87"/>
                </a:cubicBezTo>
                <a:cubicBezTo>
                  <a:pt x="180" y="85"/>
                  <a:pt x="180" y="85"/>
                  <a:pt x="180" y="85"/>
                </a:cubicBezTo>
                <a:cubicBezTo>
                  <a:pt x="179" y="80"/>
                  <a:pt x="179" y="80"/>
                  <a:pt x="179" y="80"/>
                </a:cubicBezTo>
                <a:cubicBezTo>
                  <a:pt x="180" y="78"/>
                  <a:pt x="180" y="78"/>
                  <a:pt x="180" y="78"/>
                </a:cubicBezTo>
                <a:cubicBezTo>
                  <a:pt x="179" y="76"/>
                  <a:pt x="179" y="76"/>
                  <a:pt x="179" y="76"/>
                </a:cubicBezTo>
                <a:lnTo>
                  <a:pt x="178" y="69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39" name="Freeform 52">
            <a:extLst>
              <a:ext uri="{FF2B5EF4-FFF2-40B4-BE49-F238E27FC236}">
                <a16:creationId xmlns:a16="http://schemas.microsoft.com/office/drawing/2014/main" id="{65767578-4AE1-8C4F-AA26-F8B3E30C890E}"/>
              </a:ext>
            </a:extLst>
          </p:cNvPr>
          <p:cNvSpPr>
            <a:spLocks/>
          </p:cNvSpPr>
          <p:nvPr/>
        </p:nvSpPr>
        <p:spPr bwMode="auto">
          <a:xfrm>
            <a:off x="9093613" y="3025617"/>
            <a:ext cx="520643" cy="602123"/>
          </a:xfrm>
          <a:custGeom>
            <a:avLst/>
            <a:gdLst>
              <a:gd name="T0" fmla="*/ 114 w 136"/>
              <a:gd name="T1" fmla="*/ 8 h 156"/>
              <a:gd name="T2" fmla="*/ 101 w 136"/>
              <a:gd name="T3" fmla="*/ 17 h 156"/>
              <a:gd name="T4" fmla="*/ 93 w 136"/>
              <a:gd name="T5" fmla="*/ 22 h 156"/>
              <a:gd name="T6" fmla="*/ 88 w 136"/>
              <a:gd name="T7" fmla="*/ 27 h 156"/>
              <a:gd name="T8" fmla="*/ 82 w 136"/>
              <a:gd name="T9" fmla="*/ 27 h 156"/>
              <a:gd name="T10" fmla="*/ 74 w 136"/>
              <a:gd name="T11" fmla="*/ 33 h 156"/>
              <a:gd name="T12" fmla="*/ 69 w 136"/>
              <a:gd name="T13" fmla="*/ 33 h 156"/>
              <a:gd name="T14" fmla="*/ 65 w 136"/>
              <a:gd name="T15" fmla="*/ 31 h 156"/>
              <a:gd name="T16" fmla="*/ 60 w 136"/>
              <a:gd name="T17" fmla="*/ 29 h 156"/>
              <a:gd name="T18" fmla="*/ 55 w 136"/>
              <a:gd name="T19" fmla="*/ 27 h 156"/>
              <a:gd name="T20" fmla="*/ 47 w 136"/>
              <a:gd name="T21" fmla="*/ 23 h 156"/>
              <a:gd name="T22" fmla="*/ 0 w 136"/>
              <a:gd name="T23" fmla="*/ 28 h 156"/>
              <a:gd name="T24" fmla="*/ 16 w 136"/>
              <a:gd name="T25" fmla="*/ 136 h 156"/>
              <a:gd name="T26" fmla="*/ 22 w 136"/>
              <a:gd name="T27" fmla="*/ 133 h 156"/>
              <a:gd name="T28" fmla="*/ 31 w 136"/>
              <a:gd name="T29" fmla="*/ 140 h 156"/>
              <a:gd name="T30" fmla="*/ 34 w 136"/>
              <a:gd name="T31" fmla="*/ 146 h 156"/>
              <a:gd name="T32" fmla="*/ 42 w 136"/>
              <a:gd name="T33" fmla="*/ 148 h 156"/>
              <a:gd name="T34" fmla="*/ 46 w 136"/>
              <a:gd name="T35" fmla="*/ 151 h 156"/>
              <a:gd name="T36" fmla="*/ 49 w 136"/>
              <a:gd name="T37" fmla="*/ 149 h 156"/>
              <a:gd name="T38" fmla="*/ 52 w 136"/>
              <a:gd name="T39" fmla="*/ 146 h 156"/>
              <a:gd name="T40" fmla="*/ 60 w 136"/>
              <a:gd name="T41" fmla="*/ 150 h 156"/>
              <a:gd name="T42" fmla="*/ 67 w 136"/>
              <a:gd name="T43" fmla="*/ 148 h 156"/>
              <a:gd name="T44" fmla="*/ 71 w 136"/>
              <a:gd name="T45" fmla="*/ 144 h 156"/>
              <a:gd name="T46" fmla="*/ 75 w 136"/>
              <a:gd name="T47" fmla="*/ 146 h 156"/>
              <a:gd name="T48" fmla="*/ 83 w 136"/>
              <a:gd name="T49" fmla="*/ 155 h 156"/>
              <a:gd name="T50" fmla="*/ 85 w 136"/>
              <a:gd name="T51" fmla="*/ 156 h 156"/>
              <a:gd name="T52" fmla="*/ 92 w 136"/>
              <a:gd name="T53" fmla="*/ 149 h 156"/>
              <a:gd name="T54" fmla="*/ 94 w 136"/>
              <a:gd name="T55" fmla="*/ 142 h 156"/>
              <a:gd name="T56" fmla="*/ 100 w 136"/>
              <a:gd name="T57" fmla="*/ 128 h 156"/>
              <a:gd name="T58" fmla="*/ 105 w 136"/>
              <a:gd name="T59" fmla="*/ 130 h 156"/>
              <a:gd name="T60" fmla="*/ 109 w 136"/>
              <a:gd name="T61" fmla="*/ 116 h 156"/>
              <a:gd name="T62" fmla="*/ 118 w 136"/>
              <a:gd name="T63" fmla="*/ 110 h 156"/>
              <a:gd name="T64" fmla="*/ 129 w 136"/>
              <a:gd name="T65" fmla="*/ 99 h 156"/>
              <a:gd name="T66" fmla="*/ 131 w 136"/>
              <a:gd name="T67" fmla="*/ 91 h 156"/>
              <a:gd name="T68" fmla="*/ 132 w 136"/>
              <a:gd name="T69" fmla="*/ 77 h 156"/>
              <a:gd name="T70" fmla="*/ 133 w 136"/>
              <a:gd name="T71" fmla="*/ 70 h 156"/>
              <a:gd name="T72" fmla="*/ 133 w 136"/>
              <a:gd name="T73" fmla="*/ 61 h 156"/>
              <a:gd name="T74" fmla="*/ 133 w 136"/>
              <a:gd name="T75" fmla="*/ 55 h 156"/>
              <a:gd name="T76" fmla="*/ 126 w 136"/>
              <a:gd name="T77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6" h="156">
                <a:moveTo>
                  <a:pt x="121" y="5"/>
                </a:moveTo>
                <a:lnTo>
                  <a:pt x="114" y="8"/>
                </a:lnTo>
                <a:lnTo>
                  <a:pt x="108" y="13"/>
                </a:lnTo>
                <a:lnTo>
                  <a:pt x="101" y="17"/>
                </a:lnTo>
                <a:lnTo>
                  <a:pt x="96" y="21"/>
                </a:lnTo>
                <a:lnTo>
                  <a:pt x="93" y="22"/>
                </a:lnTo>
                <a:lnTo>
                  <a:pt x="91" y="24"/>
                </a:lnTo>
                <a:lnTo>
                  <a:pt x="88" y="27"/>
                </a:lnTo>
                <a:lnTo>
                  <a:pt x="85" y="27"/>
                </a:lnTo>
                <a:lnTo>
                  <a:pt x="82" y="27"/>
                </a:lnTo>
                <a:lnTo>
                  <a:pt x="78" y="29"/>
                </a:lnTo>
                <a:lnTo>
                  <a:pt x="74" y="33"/>
                </a:lnTo>
                <a:lnTo>
                  <a:pt x="71" y="33"/>
                </a:lnTo>
                <a:lnTo>
                  <a:pt x="69" y="33"/>
                </a:lnTo>
                <a:lnTo>
                  <a:pt x="68" y="33"/>
                </a:lnTo>
                <a:lnTo>
                  <a:pt x="65" y="31"/>
                </a:lnTo>
                <a:lnTo>
                  <a:pt x="62" y="28"/>
                </a:lnTo>
                <a:lnTo>
                  <a:pt x="60" y="29"/>
                </a:lnTo>
                <a:lnTo>
                  <a:pt x="56" y="28"/>
                </a:lnTo>
                <a:lnTo>
                  <a:pt x="55" y="27"/>
                </a:lnTo>
                <a:lnTo>
                  <a:pt x="51" y="24"/>
                </a:lnTo>
                <a:lnTo>
                  <a:pt x="47" y="23"/>
                </a:lnTo>
                <a:lnTo>
                  <a:pt x="39" y="22"/>
                </a:lnTo>
                <a:lnTo>
                  <a:pt x="0" y="28"/>
                </a:lnTo>
                <a:lnTo>
                  <a:pt x="11" y="134"/>
                </a:lnTo>
                <a:lnTo>
                  <a:pt x="16" y="136"/>
                </a:lnTo>
                <a:lnTo>
                  <a:pt x="21" y="134"/>
                </a:lnTo>
                <a:lnTo>
                  <a:pt x="22" y="133"/>
                </a:lnTo>
                <a:lnTo>
                  <a:pt x="27" y="137"/>
                </a:lnTo>
                <a:lnTo>
                  <a:pt x="31" y="140"/>
                </a:lnTo>
                <a:lnTo>
                  <a:pt x="33" y="144"/>
                </a:lnTo>
                <a:lnTo>
                  <a:pt x="34" y="146"/>
                </a:lnTo>
                <a:lnTo>
                  <a:pt x="39" y="147"/>
                </a:lnTo>
                <a:lnTo>
                  <a:pt x="42" y="148"/>
                </a:lnTo>
                <a:lnTo>
                  <a:pt x="44" y="149"/>
                </a:lnTo>
                <a:lnTo>
                  <a:pt x="46" y="151"/>
                </a:lnTo>
                <a:lnTo>
                  <a:pt x="49" y="150"/>
                </a:lnTo>
                <a:lnTo>
                  <a:pt x="49" y="149"/>
                </a:lnTo>
                <a:lnTo>
                  <a:pt x="51" y="147"/>
                </a:lnTo>
                <a:lnTo>
                  <a:pt x="52" y="146"/>
                </a:lnTo>
                <a:lnTo>
                  <a:pt x="55" y="148"/>
                </a:lnTo>
                <a:lnTo>
                  <a:pt x="60" y="150"/>
                </a:lnTo>
                <a:lnTo>
                  <a:pt x="66" y="149"/>
                </a:lnTo>
                <a:lnTo>
                  <a:pt x="67" y="148"/>
                </a:lnTo>
                <a:lnTo>
                  <a:pt x="69" y="145"/>
                </a:lnTo>
                <a:lnTo>
                  <a:pt x="71" y="144"/>
                </a:lnTo>
                <a:lnTo>
                  <a:pt x="72" y="143"/>
                </a:lnTo>
                <a:lnTo>
                  <a:pt x="75" y="146"/>
                </a:lnTo>
                <a:lnTo>
                  <a:pt x="79" y="151"/>
                </a:lnTo>
                <a:lnTo>
                  <a:pt x="83" y="155"/>
                </a:lnTo>
                <a:lnTo>
                  <a:pt x="86" y="155"/>
                </a:lnTo>
                <a:lnTo>
                  <a:pt x="85" y="156"/>
                </a:lnTo>
                <a:lnTo>
                  <a:pt x="88" y="153"/>
                </a:lnTo>
                <a:lnTo>
                  <a:pt x="92" y="149"/>
                </a:lnTo>
                <a:lnTo>
                  <a:pt x="94" y="146"/>
                </a:lnTo>
                <a:lnTo>
                  <a:pt x="94" y="142"/>
                </a:lnTo>
                <a:lnTo>
                  <a:pt x="97" y="131"/>
                </a:lnTo>
                <a:lnTo>
                  <a:pt x="100" y="128"/>
                </a:lnTo>
                <a:lnTo>
                  <a:pt x="104" y="131"/>
                </a:lnTo>
                <a:lnTo>
                  <a:pt x="105" y="130"/>
                </a:lnTo>
                <a:lnTo>
                  <a:pt x="106" y="120"/>
                </a:lnTo>
                <a:lnTo>
                  <a:pt x="109" y="116"/>
                </a:lnTo>
                <a:lnTo>
                  <a:pt x="113" y="110"/>
                </a:lnTo>
                <a:lnTo>
                  <a:pt x="118" y="110"/>
                </a:lnTo>
                <a:lnTo>
                  <a:pt x="121" y="106"/>
                </a:lnTo>
                <a:lnTo>
                  <a:pt x="129" y="99"/>
                </a:lnTo>
                <a:lnTo>
                  <a:pt x="131" y="94"/>
                </a:lnTo>
                <a:lnTo>
                  <a:pt x="131" y="91"/>
                </a:lnTo>
                <a:lnTo>
                  <a:pt x="132" y="83"/>
                </a:lnTo>
                <a:lnTo>
                  <a:pt x="132" y="77"/>
                </a:lnTo>
                <a:lnTo>
                  <a:pt x="133" y="74"/>
                </a:lnTo>
                <a:lnTo>
                  <a:pt x="133" y="70"/>
                </a:lnTo>
                <a:lnTo>
                  <a:pt x="133" y="62"/>
                </a:lnTo>
                <a:lnTo>
                  <a:pt x="133" y="61"/>
                </a:lnTo>
                <a:lnTo>
                  <a:pt x="132" y="58"/>
                </a:lnTo>
                <a:lnTo>
                  <a:pt x="133" y="55"/>
                </a:lnTo>
                <a:lnTo>
                  <a:pt x="136" y="55"/>
                </a:lnTo>
                <a:lnTo>
                  <a:pt x="126" y="0"/>
                </a:lnTo>
                <a:lnTo>
                  <a:pt x="121" y="5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40" name="Freeform 53">
            <a:extLst>
              <a:ext uri="{FF2B5EF4-FFF2-40B4-BE49-F238E27FC236}">
                <a16:creationId xmlns:a16="http://schemas.microsoft.com/office/drawing/2014/main" id="{58B71D14-630F-5142-A395-BA2972077B80}"/>
              </a:ext>
            </a:extLst>
          </p:cNvPr>
          <p:cNvSpPr>
            <a:spLocks/>
          </p:cNvSpPr>
          <p:nvPr/>
        </p:nvSpPr>
        <p:spPr bwMode="auto">
          <a:xfrm>
            <a:off x="8756727" y="3129834"/>
            <a:ext cx="382824" cy="663879"/>
          </a:xfrm>
          <a:custGeom>
            <a:avLst/>
            <a:gdLst>
              <a:gd name="T0" fmla="*/ 5 w 100"/>
              <a:gd name="T1" fmla="*/ 167 h 172"/>
              <a:gd name="T2" fmla="*/ 16 w 100"/>
              <a:gd name="T3" fmla="*/ 163 h 172"/>
              <a:gd name="T4" fmla="*/ 24 w 100"/>
              <a:gd name="T5" fmla="*/ 163 h 172"/>
              <a:gd name="T6" fmla="*/ 31 w 100"/>
              <a:gd name="T7" fmla="*/ 168 h 172"/>
              <a:gd name="T8" fmla="*/ 32 w 100"/>
              <a:gd name="T9" fmla="*/ 163 h 172"/>
              <a:gd name="T10" fmla="*/ 38 w 100"/>
              <a:gd name="T11" fmla="*/ 161 h 172"/>
              <a:gd name="T12" fmla="*/ 44 w 100"/>
              <a:gd name="T13" fmla="*/ 163 h 172"/>
              <a:gd name="T14" fmla="*/ 49 w 100"/>
              <a:gd name="T15" fmla="*/ 161 h 172"/>
              <a:gd name="T16" fmla="*/ 52 w 100"/>
              <a:gd name="T17" fmla="*/ 154 h 172"/>
              <a:gd name="T18" fmla="*/ 55 w 100"/>
              <a:gd name="T19" fmla="*/ 150 h 172"/>
              <a:gd name="T20" fmla="*/ 59 w 100"/>
              <a:gd name="T21" fmla="*/ 157 h 172"/>
              <a:gd name="T22" fmla="*/ 66 w 100"/>
              <a:gd name="T23" fmla="*/ 157 h 172"/>
              <a:gd name="T24" fmla="*/ 68 w 100"/>
              <a:gd name="T25" fmla="*/ 150 h 172"/>
              <a:gd name="T26" fmla="*/ 74 w 100"/>
              <a:gd name="T27" fmla="*/ 145 h 172"/>
              <a:gd name="T28" fmla="*/ 78 w 100"/>
              <a:gd name="T29" fmla="*/ 139 h 172"/>
              <a:gd name="T30" fmla="*/ 80 w 100"/>
              <a:gd name="T31" fmla="*/ 131 h 172"/>
              <a:gd name="T32" fmla="*/ 81 w 100"/>
              <a:gd name="T33" fmla="*/ 127 h 172"/>
              <a:gd name="T34" fmla="*/ 90 w 100"/>
              <a:gd name="T35" fmla="*/ 125 h 172"/>
              <a:gd name="T36" fmla="*/ 98 w 100"/>
              <a:gd name="T37" fmla="*/ 123 h 172"/>
              <a:gd name="T38" fmla="*/ 99 w 100"/>
              <a:gd name="T39" fmla="*/ 115 h 172"/>
              <a:gd name="T40" fmla="*/ 98 w 100"/>
              <a:gd name="T41" fmla="*/ 112 h 172"/>
              <a:gd name="T42" fmla="*/ 99 w 100"/>
              <a:gd name="T43" fmla="*/ 107 h 172"/>
              <a:gd name="T44" fmla="*/ 88 w 100"/>
              <a:gd name="T45" fmla="*/ 0 h 172"/>
              <a:gd name="T46" fmla="*/ 27 w 100"/>
              <a:gd name="T47" fmla="*/ 5 h 172"/>
              <a:gd name="T48" fmla="*/ 16 w 100"/>
              <a:gd name="T49" fmla="*/ 12 h 172"/>
              <a:gd name="T50" fmla="*/ 8 w 100"/>
              <a:gd name="T51" fmla="*/ 12 h 172"/>
              <a:gd name="T52" fmla="*/ 10 w 100"/>
              <a:gd name="T53" fmla="*/ 106 h 172"/>
              <a:gd name="T54" fmla="*/ 10 w 100"/>
              <a:gd name="T55" fmla="*/ 113 h 172"/>
              <a:gd name="T56" fmla="*/ 15 w 100"/>
              <a:gd name="T57" fmla="*/ 124 h 172"/>
              <a:gd name="T58" fmla="*/ 16 w 100"/>
              <a:gd name="T59" fmla="*/ 134 h 172"/>
              <a:gd name="T60" fmla="*/ 11 w 100"/>
              <a:gd name="T61" fmla="*/ 140 h 172"/>
              <a:gd name="T62" fmla="*/ 8 w 100"/>
              <a:gd name="T63" fmla="*/ 147 h 172"/>
              <a:gd name="T64" fmla="*/ 4 w 100"/>
              <a:gd name="T65" fmla="*/ 156 h 172"/>
              <a:gd name="T66" fmla="*/ 0 w 100"/>
              <a:gd name="T67" fmla="*/ 161 h 172"/>
              <a:gd name="T68" fmla="*/ 1 w 100"/>
              <a:gd name="T69" fmla="*/ 171 h 172"/>
              <a:gd name="T70" fmla="*/ 2 w 100"/>
              <a:gd name="T71" fmla="*/ 172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0" h="172">
                <a:moveTo>
                  <a:pt x="5" y="172"/>
                </a:moveTo>
                <a:lnTo>
                  <a:pt x="5" y="167"/>
                </a:lnTo>
                <a:lnTo>
                  <a:pt x="13" y="167"/>
                </a:lnTo>
                <a:lnTo>
                  <a:pt x="16" y="163"/>
                </a:lnTo>
                <a:lnTo>
                  <a:pt x="19" y="163"/>
                </a:lnTo>
                <a:lnTo>
                  <a:pt x="24" y="163"/>
                </a:lnTo>
                <a:lnTo>
                  <a:pt x="27" y="166"/>
                </a:lnTo>
                <a:lnTo>
                  <a:pt x="31" y="168"/>
                </a:lnTo>
                <a:lnTo>
                  <a:pt x="32" y="167"/>
                </a:lnTo>
                <a:lnTo>
                  <a:pt x="32" y="163"/>
                </a:lnTo>
                <a:lnTo>
                  <a:pt x="36" y="162"/>
                </a:lnTo>
                <a:lnTo>
                  <a:pt x="38" y="161"/>
                </a:lnTo>
                <a:lnTo>
                  <a:pt x="42" y="161"/>
                </a:lnTo>
                <a:lnTo>
                  <a:pt x="44" y="163"/>
                </a:lnTo>
                <a:lnTo>
                  <a:pt x="48" y="164"/>
                </a:lnTo>
                <a:lnTo>
                  <a:pt x="49" y="161"/>
                </a:lnTo>
                <a:lnTo>
                  <a:pt x="49" y="157"/>
                </a:lnTo>
                <a:lnTo>
                  <a:pt x="52" y="154"/>
                </a:lnTo>
                <a:lnTo>
                  <a:pt x="53" y="150"/>
                </a:lnTo>
                <a:lnTo>
                  <a:pt x="55" y="150"/>
                </a:lnTo>
                <a:lnTo>
                  <a:pt x="56" y="154"/>
                </a:lnTo>
                <a:lnTo>
                  <a:pt x="59" y="157"/>
                </a:lnTo>
                <a:lnTo>
                  <a:pt x="60" y="158"/>
                </a:lnTo>
                <a:lnTo>
                  <a:pt x="66" y="157"/>
                </a:lnTo>
                <a:lnTo>
                  <a:pt x="68" y="153"/>
                </a:lnTo>
                <a:lnTo>
                  <a:pt x="68" y="150"/>
                </a:lnTo>
                <a:lnTo>
                  <a:pt x="71" y="145"/>
                </a:lnTo>
                <a:lnTo>
                  <a:pt x="74" y="145"/>
                </a:lnTo>
                <a:lnTo>
                  <a:pt x="76" y="143"/>
                </a:lnTo>
                <a:lnTo>
                  <a:pt x="78" y="139"/>
                </a:lnTo>
                <a:lnTo>
                  <a:pt x="80" y="135"/>
                </a:lnTo>
                <a:lnTo>
                  <a:pt x="80" y="131"/>
                </a:lnTo>
                <a:lnTo>
                  <a:pt x="81" y="129"/>
                </a:lnTo>
                <a:lnTo>
                  <a:pt x="81" y="127"/>
                </a:lnTo>
                <a:lnTo>
                  <a:pt x="82" y="126"/>
                </a:lnTo>
                <a:lnTo>
                  <a:pt x="90" y="125"/>
                </a:lnTo>
                <a:lnTo>
                  <a:pt x="94" y="123"/>
                </a:lnTo>
                <a:lnTo>
                  <a:pt x="98" y="123"/>
                </a:lnTo>
                <a:lnTo>
                  <a:pt x="100" y="121"/>
                </a:lnTo>
                <a:lnTo>
                  <a:pt x="99" y="115"/>
                </a:lnTo>
                <a:lnTo>
                  <a:pt x="100" y="113"/>
                </a:lnTo>
                <a:lnTo>
                  <a:pt x="98" y="112"/>
                </a:lnTo>
                <a:lnTo>
                  <a:pt x="97" y="108"/>
                </a:lnTo>
                <a:lnTo>
                  <a:pt x="99" y="107"/>
                </a:lnTo>
                <a:lnTo>
                  <a:pt x="88" y="1"/>
                </a:lnTo>
                <a:lnTo>
                  <a:pt x="88" y="0"/>
                </a:lnTo>
                <a:lnTo>
                  <a:pt x="27" y="4"/>
                </a:lnTo>
                <a:lnTo>
                  <a:pt x="27" y="5"/>
                </a:lnTo>
                <a:lnTo>
                  <a:pt x="20" y="9"/>
                </a:lnTo>
                <a:lnTo>
                  <a:pt x="16" y="12"/>
                </a:lnTo>
                <a:lnTo>
                  <a:pt x="13" y="13"/>
                </a:lnTo>
                <a:lnTo>
                  <a:pt x="8" y="12"/>
                </a:lnTo>
                <a:lnTo>
                  <a:pt x="11" y="103"/>
                </a:lnTo>
                <a:lnTo>
                  <a:pt x="10" y="106"/>
                </a:lnTo>
                <a:lnTo>
                  <a:pt x="10" y="109"/>
                </a:lnTo>
                <a:lnTo>
                  <a:pt x="10" y="113"/>
                </a:lnTo>
                <a:lnTo>
                  <a:pt x="11" y="117"/>
                </a:lnTo>
                <a:lnTo>
                  <a:pt x="15" y="124"/>
                </a:lnTo>
                <a:lnTo>
                  <a:pt x="16" y="130"/>
                </a:lnTo>
                <a:lnTo>
                  <a:pt x="16" y="134"/>
                </a:lnTo>
                <a:lnTo>
                  <a:pt x="13" y="136"/>
                </a:lnTo>
                <a:lnTo>
                  <a:pt x="11" y="140"/>
                </a:lnTo>
                <a:lnTo>
                  <a:pt x="10" y="145"/>
                </a:lnTo>
                <a:lnTo>
                  <a:pt x="8" y="147"/>
                </a:lnTo>
                <a:lnTo>
                  <a:pt x="5" y="150"/>
                </a:lnTo>
                <a:lnTo>
                  <a:pt x="4" y="156"/>
                </a:lnTo>
                <a:lnTo>
                  <a:pt x="2" y="157"/>
                </a:lnTo>
                <a:lnTo>
                  <a:pt x="0" y="161"/>
                </a:lnTo>
                <a:lnTo>
                  <a:pt x="0" y="167"/>
                </a:lnTo>
                <a:lnTo>
                  <a:pt x="1" y="171"/>
                </a:lnTo>
                <a:lnTo>
                  <a:pt x="2" y="172"/>
                </a:lnTo>
                <a:lnTo>
                  <a:pt x="2" y="172"/>
                </a:lnTo>
                <a:lnTo>
                  <a:pt x="5" y="172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41" name="Freeform 54">
            <a:extLst>
              <a:ext uri="{FF2B5EF4-FFF2-40B4-BE49-F238E27FC236}">
                <a16:creationId xmlns:a16="http://schemas.microsoft.com/office/drawing/2014/main" id="{08F8E376-AAEE-4B49-89C3-4C5465AB8782}"/>
              </a:ext>
            </a:extLst>
          </p:cNvPr>
          <p:cNvSpPr>
            <a:spLocks/>
          </p:cNvSpPr>
          <p:nvPr/>
        </p:nvSpPr>
        <p:spPr bwMode="auto">
          <a:xfrm>
            <a:off x="8324135" y="3044920"/>
            <a:ext cx="493844" cy="872305"/>
          </a:xfrm>
          <a:custGeom>
            <a:avLst/>
            <a:gdLst>
              <a:gd name="T0" fmla="*/ 88 w 129"/>
              <a:gd name="T1" fmla="*/ 217 h 226"/>
              <a:gd name="T2" fmla="*/ 96 w 129"/>
              <a:gd name="T3" fmla="*/ 222 h 226"/>
              <a:gd name="T4" fmla="*/ 102 w 129"/>
              <a:gd name="T5" fmla="*/ 222 h 226"/>
              <a:gd name="T6" fmla="*/ 102 w 129"/>
              <a:gd name="T7" fmla="*/ 216 h 226"/>
              <a:gd name="T8" fmla="*/ 105 w 129"/>
              <a:gd name="T9" fmla="*/ 209 h 226"/>
              <a:gd name="T10" fmla="*/ 113 w 129"/>
              <a:gd name="T11" fmla="*/ 206 h 226"/>
              <a:gd name="T12" fmla="*/ 112 w 129"/>
              <a:gd name="T13" fmla="*/ 200 h 226"/>
              <a:gd name="T14" fmla="*/ 112 w 129"/>
              <a:gd name="T15" fmla="*/ 195 h 226"/>
              <a:gd name="T16" fmla="*/ 115 w 129"/>
              <a:gd name="T17" fmla="*/ 194 h 226"/>
              <a:gd name="T18" fmla="*/ 113 w 129"/>
              <a:gd name="T19" fmla="*/ 189 h 226"/>
              <a:gd name="T20" fmla="*/ 115 w 129"/>
              <a:gd name="T21" fmla="*/ 179 h 226"/>
              <a:gd name="T22" fmla="*/ 118 w 129"/>
              <a:gd name="T23" fmla="*/ 172 h 226"/>
              <a:gd name="T24" fmla="*/ 123 w 129"/>
              <a:gd name="T25" fmla="*/ 167 h 226"/>
              <a:gd name="T26" fmla="*/ 126 w 129"/>
              <a:gd name="T27" fmla="*/ 158 h 226"/>
              <a:gd name="T28" fmla="*/ 129 w 129"/>
              <a:gd name="T29" fmla="*/ 152 h 226"/>
              <a:gd name="T30" fmla="*/ 124 w 129"/>
              <a:gd name="T31" fmla="*/ 139 h 226"/>
              <a:gd name="T32" fmla="*/ 123 w 129"/>
              <a:gd name="T33" fmla="*/ 131 h 226"/>
              <a:gd name="T34" fmla="*/ 124 w 129"/>
              <a:gd name="T35" fmla="*/ 125 h 226"/>
              <a:gd name="T36" fmla="*/ 122 w 129"/>
              <a:gd name="T37" fmla="*/ 34 h 226"/>
              <a:gd name="T38" fmla="*/ 116 w 129"/>
              <a:gd name="T39" fmla="*/ 26 h 226"/>
              <a:gd name="T40" fmla="*/ 113 w 129"/>
              <a:gd name="T41" fmla="*/ 17 h 226"/>
              <a:gd name="T42" fmla="*/ 107 w 129"/>
              <a:gd name="T43" fmla="*/ 3 h 226"/>
              <a:gd name="T44" fmla="*/ 24 w 129"/>
              <a:gd name="T45" fmla="*/ 5 h 226"/>
              <a:gd name="T46" fmla="*/ 22 w 129"/>
              <a:gd name="T47" fmla="*/ 3 h 226"/>
              <a:gd name="T48" fmla="*/ 21 w 129"/>
              <a:gd name="T49" fmla="*/ 8 h 226"/>
              <a:gd name="T50" fmla="*/ 28 w 129"/>
              <a:gd name="T51" fmla="*/ 14 h 226"/>
              <a:gd name="T52" fmla="*/ 38 w 129"/>
              <a:gd name="T53" fmla="*/ 23 h 226"/>
              <a:gd name="T54" fmla="*/ 36 w 129"/>
              <a:gd name="T55" fmla="*/ 32 h 226"/>
              <a:gd name="T56" fmla="*/ 31 w 129"/>
              <a:gd name="T57" fmla="*/ 43 h 226"/>
              <a:gd name="T58" fmla="*/ 27 w 129"/>
              <a:gd name="T59" fmla="*/ 47 h 226"/>
              <a:gd name="T60" fmla="*/ 15 w 129"/>
              <a:gd name="T61" fmla="*/ 50 h 226"/>
              <a:gd name="T62" fmla="*/ 12 w 129"/>
              <a:gd name="T63" fmla="*/ 55 h 226"/>
              <a:gd name="T64" fmla="*/ 15 w 129"/>
              <a:gd name="T65" fmla="*/ 65 h 226"/>
              <a:gd name="T66" fmla="*/ 13 w 129"/>
              <a:gd name="T67" fmla="*/ 70 h 226"/>
              <a:gd name="T68" fmla="*/ 11 w 129"/>
              <a:gd name="T69" fmla="*/ 77 h 226"/>
              <a:gd name="T70" fmla="*/ 2 w 129"/>
              <a:gd name="T71" fmla="*/ 86 h 226"/>
              <a:gd name="T72" fmla="*/ 0 w 129"/>
              <a:gd name="T73" fmla="*/ 95 h 226"/>
              <a:gd name="T74" fmla="*/ 0 w 129"/>
              <a:gd name="T75" fmla="*/ 113 h 226"/>
              <a:gd name="T76" fmla="*/ 21 w 129"/>
              <a:gd name="T77" fmla="*/ 136 h 226"/>
              <a:gd name="T78" fmla="*/ 25 w 129"/>
              <a:gd name="T79" fmla="*/ 150 h 226"/>
              <a:gd name="T80" fmla="*/ 31 w 129"/>
              <a:gd name="T81" fmla="*/ 151 h 226"/>
              <a:gd name="T82" fmla="*/ 39 w 129"/>
              <a:gd name="T83" fmla="*/ 150 h 226"/>
              <a:gd name="T84" fmla="*/ 45 w 129"/>
              <a:gd name="T85" fmla="*/ 156 h 226"/>
              <a:gd name="T86" fmla="*/ 41 w 129"/>
              <a:gd name="T87" fmla="*/ 167 h 226"/>
              <a:gd name="T88" fmla="*/ 39 w 129"/>
              <a:gd name="T89" fmla="*/ 175 h 226"/>
              <a:gd name="T90" fmla="*/ 44 w 129"/>
              <a:gd name="T91" fmla="*/ 185 h 226"/>
              <a:gd name="T92" fmla="*/ 53 w 129"/>
              <a:gd name="T93" fmla="*/ 189 h 226"/>
              <a:gd name="T94" fmla="*/ 68 w 129"/>
              <a:gd name="T95" fmla="*/ 200 h 226"/>
              <a:gd name="T96" fmla="*/ 70 w 129"/>
              <a:gd name="T97" fmla="*/ 214 h 226"/>
              <a:gd name="T98" fmla="*/ 74 w 129"/>
              <a:gd name="T99" fmla="*/ 222 h 226"/>
              <a:gd name="T100" fmla="*/ 76 w 129"/>
              <a:gd name="T101" fmla="*/ 222 h 226"/>
              <a:gd name="T102" fmla="*/ 83 w 129"/>
              <a:gd name="T103" fmla="*/ 221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9" h="226">
                <a:moveTo>
                  <a:pt x="86" y="218"/>
                </a:moveTo>
                <a:lnTo>
                  <a:pt x="88" y="217"/>
                </a:lnTo>
                <a:lnTo>
                  <a:pt x="92" y="219"/>
                </a:lnTo>
                <a:lnTo>
                  <a:pt x="96" y="222"/>
                </a:lnTo>
                <a:lnTo>
                  <a:pt x="99" y="222"/>
                </a:lnTo>
                <a:lnTo>
                  <a:pt x="102" y="222"/>
                </a:lnTo>
                <a:lnTo>
                  <a:pt x="104" y="221"/>
                </a:lnTo>
                <a:lnTo>
                  <a:pt x="102" y="216"/>
                </a:lnTo>
                <a:lnTo>
                  <a:pt x="102" y="211"/>
                </a:lnTo>
                <a:lnTo>
                  <a:pt x="105" y="209"/>
                </a:lnTo>
                <a:lnTo>
                  <a:pt x="111" y="207"/>
                </a:lnTo>
                <a:lnTo>
                  <a:pt x="113" y="206"/>
                </a:lnTo>
                <a:lnTo>
                  <a:pt x="112" y="203"/>
                </a:lnTo>
                <a:lnTo>
                  <a:pt x="112" y="200"/>
                </a:lnTo>
                <a:lnTo>
                  <a:pt x="112" y="199"/>
                </a:lnTo>
                <a:lnTo>
                  <a:pt x="112" y="195"/>
                </a:lnTo>
                <a:lnTo>
                  <a:pt x="115" y="194"/>
                </a:lnTo>
                <a:lnTo>
                  <a:pt x="115" y="194"/>
                </a:lnTo>
                <a:lnTo>
                  <a:pt x="114" y="193"/>
                </a:lnTo>
                <a:lnTo>
                  <a:pt x="113" y="189"/>
                </a:lnTo>
                <a:lnTo>
                  <a:pt x="113" y="183"/>
                </a:lnTo>
                <a:lnTo>
                  <a:pt x="115" y="179"/>
                </a:lnTo>
                <a:lnTo>
                  <a:pt x="117" y="178"/>
                </a:lnTo>
                <a:lnTo>
                  <a:pt x="118" y="172"/>
                </a:lnTo>
                <a:lnTo>
                  <a:pt x="121" y="169"/>
                </a:lnTo>
                <a:lnTo>
                  <a:pt x="123" y="167"/>
                </a:lnTo>
                <a:lnTo>
                  <a:pt x="124" y="162"/>
                </a:lnTo>
                <a:lnTo>
                  <a:pt x="126" y="158"/>
                </a:lnTo>
                <a:lnTo>
                  <a:pt x="129" y="156"/>
                </a:lnTo>
                <a:lnTo>
                  <a:pt x="129" y="152"/>
                </a:lnTo>
                <a:lnTo>
                  <a:pt x="128" y="146"/>
                </a:lnTo>
                <a:lnTo>
                  <a:pt x="124" y="139"/>
                </a:lnTo>
                <a:lnTo>
                  <a:pt x="123" y="135"/>
                </a:lnTo>
                <a:lnTo>
                  <a:pt x="123" y="131"/>
                </a:lnTo>
                <a:lnTo>
                  <a:pt x="123" y="128"/>
                </a:lnTo>
                <a:lnTo>
                  <a:pt x="124" y="125"/>
                </a:lnTo>
                <a:lnTo>
                  <a:pt x="121" y="34"/>
                </a:lnTo>
                <a:lnTo>
                  <a:pt x="122" y="34"/>
                </a:lnTo>
                <a:lnTo>
                  <a:pt x="118" y="31"/>
                </a:lnTo>
                <a:lnTo>
                  <a:pt x="116" y="26"/>
                </a:lnTo>
                <a:lnTo>
                  <a:pt x="114" y="23"/>
                </a:lnTo>
                <a:lnTo>
                  <a:pt x="113" y="17"/>
                </a:lnTo>
                <a:lnTo>
                  <a:pt x="109" y="13"/>
                </a:lnTo>
                <a:lnTo>
                  <a:pt x="107" y="3"/>
                </a:lnTo>
                <a:lnTo>
                  <a:pt x="107" y="0"/>
                </a:lnTo>
                <a:lnTo>
                  <a:pt x="24" y="5"/>
                </a:lnTo>
                <a:lnTo>
                  <a:pt x="22" y="3"/>
                </a:lnTo>
                <a:lnTo>
                  <a:pt x="22" y="3"/>
                </a:lnTo>
                <a:lnTo>
                  <a:pt x="21" y="6"/>
                </a:lnTo>
                <a:lnTo>
                  <a:pt x="21" y="8"/>
                </a:lnTo>
                <a:lnTo>
                  <a:pt x="24" y="11"/>
                </a:lnTo>
                <a:lnTo>
                  <a:pt x="28" y="14"/>
                </a:lnTo>
                <a:lnTo>
                  <a:pt x="33" y="18"/>
                </a:lnTo>
                <a:lnTo>
                  <a:pt x="38" y="23"/>
                </a:lnTo>
                <a:lnTo>
                  <a:pt x="38" y="26"/>
                </a:lnTo>
                <a:lnTo>
                  <a:pt x="36" y="32"/>
                </a:lnTo>
                <a:lnTo>
                  <a:pt x="34" y="35"/>
                </a:lnTo>
                <a:lnTo>
                  <a:pt x="31" y="43"/>
                </a:lnTo>
                <a:lnTo>
                  <a:pt x="29" y="45"/>
                </a:lnTo>
                <a:lnTo>
                  <a:pt x="27" y="47"/>
                </a:lnTo>
                <a:lnTo>
                  <a:pt x="21" y="50"/>
                </a:lnTo>
                <a:lnTo>
                  <a:pt x="15" y="50"/>
                </a:lnTo>
                <a:lnTo>
                  <a:pt x="12" y="51"/>
                </a:lnTo>
                <a:lnTo>
                  <a:pt x="12" y="55"/>
                </a:lnTo>
                <a:lnTo>
                  <a:pt x="12" y="58"/>
                </a:lnTo>
                <a:lnTo>
                  <a:pt x="15" y="65"/>
                </a:lnTo>
                <a:lnTo>
                  <a:pt x="17" y="67"/>
                </a:lnTo>
                <a:lnTo>
                  <a:pt x="13" y="70"/>
                </a:lnTo>
                <a:lnTo>
                  <a:pt x="13" y="77"/>
                </a:lnTo>
                <a:lnTo>
                  <a:pt x="11" y="77"/>
                </a:lnTo>
                <a:lnTo>
                  <a:pt x="8" y="80"/>
                </a:lnTo>
                <a:lnTo>
                  <a:pt x="2" y="86"/>
                </a:lnTo>
                <a:lnTo>
                  <a:pt x="3" y="92"/>
                </a:lnTo>
                <a:lnTo>
                  <a:pt x="0" y="95"/>
                </a:lnTo>
                <a:lnTo>
                  <a:pt x="0" y="104"/>
                </a:lnTo>
                <a:lnTo>
                  <a:pt x="0" y="113"/>
                </a:lnTo>
                <a:lnTo>
                  <a:pt x="6" y="123"/>
                </a:lnTo>
                <a:lnTo>
                  <a:pt x="21" y="136"/>
                </a:lnTo>
                <a:lnTo>
                  <a:pt x="25" y="142"/>
                </a:lnTo>
                <a:lnTo>
                  <a:pt x="25" y="150"/>
                </a:lnTo>
                <a:lnTo>
                  <a:pt x="30" y="154"/>
                </a:lnTo>
                <a:lnTo>
                  <a:pt x="31" y="151"/>
                </a:lnTo>
                <a:lnTo>
                  <a:pt x="34" y="150"/>
                </a:lnTo>
                <a:lnTo>
                  <a:pt x="39" y="150"/>
                </a:lnTo>
                <a:lnTo>
                  <a:pt x="42" y="153"/>
                </a:lnTo>
                <a:lnTo>
                  <a:pt x="45" y="156"/>
                </a:lnTo>
                <a:lnTo>
                  <a:pt x="42" y="162"/>
                </a:lnTo>
                <a:lnTo>
                  <a:pt x="41" y="167"/>
                </a:lnTo>
                <a:lnTo>
                  <a:pt x="41" y="170"/>
                </a:lnTo>
                <a:lnTo>
                  <a:pt x="39" y="175"/>
                </a:lnTo>
                <a:lnTo>
                  <a:pt x="39" y="180"/>
                </a:lnTo>
                <a:lnTo>
                  <a:pt x="44" y="185"/>
                </a:lnTo>
                <a:lnTo>
                  <a:pt x="51" y="190"/>
                </a:lnTo>
                <a:lnTo>
                  <a:pt x="53" y="189"/>
                </a:lnTo>
                <a:lnTo>
                  <a:pt x="64" y="196"/>
                </a:lnTo>
                <a:lnTo>
                  <a:pt x="68" y="200"/>
                </a:lnTo>
                <a:lnTo>
                  <a:pt x="71" y="209"/>
                </a:lnTo>
                <a:lnTo>
                  <a:pt x="70" y="214"/>
                </a:lnTo>
                <a:lnTo>
                  <a:pt x="69" y="217"/>
                </a:lnTo>
                <a:lnTo>
                  <a:pt x="74" y="222"/>
                </a:lnTo>
                <a:lnTo>
                  <a:pt x="74" y="226"/>
                </a:lnTo>
                <a:lnTo>
                  <a:pt x="76" y="222"/>
                </a:lnTo>
                <a:lnTo>
                  <a:pt x="80" y="222"/>
                </a:lnTo>
                <a:lnTo>
                  <a:pt x="83" y="221"/>
                </a:lnTo>
                <a:lnTo>
                  <a:pt x="86" y="218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42" name="Freeform 55">
            <a:extLst>
              <a:ext uri="{FF2B5EF4-FFF2-40B4-BE49-F238E27FC236}">
                <a16:creationId xmlns:a16="http://schemas.microsoft.com/office/drawing/2014/main" id="{8510D7E0-8CA4-2843-B045-BCB351C24FF1}"/>
              </a:ext>
            </a:extLst>
          </p:cNvPr>
          <p:cNvSpPr>
            <a:spLocks/>
          </p:cNvSpPr>
          <p:nvPr/>
        </p:nvSpPr>
        <p:spPr bwMode="auto">
          <a:xfrm>
            <a:off x="7719273" y="2851930"/>
            <a:ext cx="750337" cy="555807"/>
          </a:xfrm>
          <a:custGeom>
            <a:avLst/>
            <a:gdLst>
              <a:gd name="T0" fmla="*/ 196 w 231"/>
              <a:gd name="T1" fmla="*/ 154 h 170"/>
              <a:gd name="T2" fmla="*/ 201 w 231"/>
              <a:gd name="T3" fmla="*/ 150 h 170"/>
              <a:gd name="T4" fmla="*/ 206 w 231"/>
              <a:gd name="T5" fmla="*/ 139 h 170"/>
              <a:gd name="T6" fmla="*/ 200 w 231"/>
              <a:gd name="T7" fmla="*/ 128 h 170"/>
              <a:gd name="T8" fmla="*/ 200 w 231"/>
              <a:gd name="T9" fmla="*/ 120 h 170"/>
              <a:gd name="T10" fmla="*/ 211 w 231"/>
              <a:gd name="T11" fmla="*/ 118 h 170"/>
              <a:gd name="T12" fmla="*/ 220 w 231"/>
              <a:gd name="T13" fmla="*/ 113 h 170"/>
              <a:gd name="T14" fmla="*/ 226 w 231"/>
              <a:gd name="T15" fmla="*/ 101 h 170"/>
              <a:gd name="T16" fmla="*/ 231 w 231"/>
              <a:gd name="T17" fmla="*/ 90 h 170"/>
              <a:gd name="T18" fmla="*/ 225 w 231"/>
              <a:gd name="T19" fmla="*/ 81 h 170"/>
              <a:gd name="T20" fmla="*/ 215 w 231"/>
              <a:gd name="T21" fmla="*/ 72 h 170"/>
              <a:gd name="T22" fmla="*/ 211 w 231"/>
              <a:gd name="T23" fmla="*/ 66 h 170"/>
              <a:gd name="T24" fmla="*/ 214 w 231"/>
              <a:gd name="T25" fmla="*/ 65 h 170"/>
              <a:gd name="T26" fmla="*/ 206 w 231"/>
              <a:gd name="T27" fmla="*/ 59 h 170"/>
              <a:gd name="T28" fmla="*/ 196 w 231"/>
              <a:gd name="T29" fmla="*/ 55 h 170"/>
              <a:gd name="T30" fmla="*/ 194 w 231"/>
              <a:gd name="T31" fmla="*/ 45 h 170"/>
              <a:gd name="T32" fmla="*/ 194 w 231"/>
              <a:gd name="T33" fmla="*/ 35 h 170"/>
              <a:gd name="T34" fmla="*/ 192 w 231"/>
              <a:gd name="T35" fmla="*/ 25 h 170"/>
              <a:gd name="T36" fmla="*/ 7 w 231"/>
              <a:gd name="T37" fmla="*/ 22 h 170"/>
              <a:gd name="T38" fmla="*/ 8 w 231"/>
              <a:gd name="T39" fmla="*/ 0 h 170"/>
              <a:gd name="T40" fmla="*/ 4 w 231"/>
              <a:gd name="T41" fmla="*/ 23 h 170"/>
              <a:gd name="T42" fmla="*/ 3 w 231"/>
              <a:gd name="T43" fmla="*/ 31 h 170"/>
              <a:gd name="T44" fmla="*/ 7 w 231"/>
              <a:gd name="T45" fmla="*/ 37 h 170"/>
              <a:gd name="T46" fmla="*/ 5 w 231"/>
              <a:gd name="T47" fmla="*/ 42 h 170"/>
              <a:gd name="T48" fmla="*/ 4 w 231"/>
              <a:gd name="T49" fmla="*/ 52 h 170"/>
              <a:gd name="T50" fmla="*/ 0 w 231"/>
              <a:gd name="T51" fmla="*/ 56 h 170"/>
              <a:gd name="T52" fmla="*/ 4 w 231"/>
              <a:gd name="T53" fmla="*/ 62 h 170"/>
              <a:gd name="T54" fmla="*/ 4 w 231"/>
              <a:gd name="T55" fmla="*/ 69 h 170"/>
              <a:gd name="T56" fmla="*/ 6 w 231"/>
              <a:gd name="T57" fmla="*/ 71 h 170"/>
              <a:gd name="T58" fmla="*/ 12 w 231"/>
              <a:gd name="T59" fmla="*/ 85 h 170"/>
              <a:gd name="T60" fmla="*/ 16 w 231"/>
              <a:gd name="T61" fmla="*/ 96 h 170"/>
              <a:gd name="T62" fmla="*/ 19 w 231"/>
              <a:gd name="T63" fmla="*/ 102 h 170"/>
              <a:gd name="T64" fmla="*/ 20 w 231"/>
              <a:gd name="T65" fmla="*/ 104 h 170"/>
              <a:gd name="T66" fmla="*/ 18 w 231"/>
              <a:gd name="T67" fmla="*/ 109 h 170"/>
              <a:gd name="T68" fmla="*/ 20 w 231"/>
              <a:gd name="T69" fmla="*/ 116 h 170"/>
              <a:gd name="T70" fmla="*/ 24 w 231"/>
              <a:gd name="T71" fmla="*/ 118 h 170"/>
              <a:gd name="T72" fmla="*/ 26 w 231"/>
              <a:gd name="T73" fmla="*/ 135 h 170"/>
              <a:gd name="T74" fmla="*/ 27 w 231"/>
              <a:gd name="T75" fmla="*/ 142 h 170"/>
              <a:gd name="T76" fmla="*/ 28 w 231"/>
              <a:gd name="T77" fmla="*/ 154 h 170"/>
              <a:gd name="T78" fmla="*/ 30 w 231"/>
              <a:gd name="T79" fmla="*/ 162 h 170"/>
              <a:gd name="T80" fmla="*/ 188 w 231"/>
              <a:gd name="T81" fmla="*/ 170 h 170"/>
              <a:gd name="T82" fmla="*/ 189 w 231"/>
              <a:gd name="T83" fmla="*/ 161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1" h="170">
                <a:moveTo>
                  <a:pt x="189" y="161"/>
                </a:moveTo>
                <a:cubicBezTo>
                  <a:pt x="196" y="154"/>
                  <a:pt x="196" y="154"/>
                  <a:pt x="196" y="154"/>
                </a:cubicBezTo>
                <a:cubicBezTo>
                  <a:pt x="199" y="150"/>
                  <a:pt x="199" y="150"/>
                  <a:pt x="199" y="150"/>
                </a:cubicBezTo>
                <a:cubicBezTo>
                  <a:pt x="201" y="150"/>
                  <a:pt x="201" y="150"/>
                  <a:pt x="201" y="150"/>
                </a:cubicBezTo>
                <a:cubicBezTo>
                  <a:pt x="202" y="142"/>
                  <a:pt x="202" y="142"/>
                  <a:pt x="202" y="142"/>
                </a:cubicBezTo>
                <a:cubicBezTo>
                  <a:pt x="206" y="139"/>
                  <a:pt x="206" y="139"/>
                  <a:pt x="206" y="139"/>
                </a:cubicBezTo>
                <a:cubicBezTo>
                  <a:pt x="204" y="136"/>
                  <a:pt x="204" y="136"/>
                  <a:pt x="204" y="136"/>
                </a:cubicBezTo>
                <a:cubicBezTo>
                  <a:pt x="200" y="128"/>
                  <a:pt x="200" y="128"/>
                  <a:pt x="200" y="128"/>
                </a:cubicBezTo>
                <a:cubicBezTo>
                  <a:pt x="200" y="124"/>
                  <a:pt x="200" y="124"/>
                  <a:pt x="200" y="124"/>
                </a:cubicBezTo>
                <a:cubicBezTo>
                  <a:pt x="200" y="120"/>
                  <a:pt x="200" y="120"/>
                  <a:pt x="200" y="120"/>
                </a:cubicBezTo>
                <a:cubicBezTo>
                  <a:pt x="204" y="118"/>
                  <a:pt x="204" y="118"/>
                  <a:pt x="204" y="118"/>
                </a:cubicBezTo>
                <a:cubicBezTo>
                  <a:pt x="211" y="118"/>
                  <a:pt x="211" y="118"/>
                  <a:pt x="211" y="118"/>
                </a:cubicBezTo>
                <a:cubicBezTo>
                  <a:pt x="218" y="115"/>
                  <a:pt x="218" y="115"/>
                  <a:pt x="218" y="115"/>
                </a:cubicBezTo>
                <a:cubicBezTo>
                  <a:pt x="220" y="113"/>
                  <a:pt x="220" y="113"/>
                  <a:pt x="220" y="113"/>
                </a:cubicBezTo>
                <a:cubicBezTo>
                  <a:pt x="223" y="110"/>
                  <a:pt x="223" y="110"/>
                  <a:pt x="223" y="110"/>
                </a:cubicBezTo>
                <a:cubicBezTo>
                  <a:pt x="226" y="101"/>
                  <a:pt x="226" y="101"/>
                  <a:pt x="226" y="101"/>
                </a:cubicBezTo>
                <a:cubicBezTo>
                  <a:pt x="229" y="97"/>
                  <a:pt x="229" y="97"/>
                  <a:pt x="229" y="97"/>
                </a:cubicBezTo>
                <a:cubicBezTo>
                  <a:pt x="231" y="90"/>
                  <a:pt x="231" y="90"/>
                  <a:pt x="231" y="90"/>
                </a:cubicBezTo>
                <a:cubicBezTo>
                  <a:pt x="231" y="87"/>
                  <a:pt x="231" y="87"/>
                  <a:pt x="231" y="87"/>
                </a:cubicBezTo>
                <a:cubicBezTo>
                  <a:pt x="225" y="81"/>
                  <a:pt x="225" y="81"/>
                  <a:pt x="225" y="81"/>
                </a:cubicBezTo>
                <a:cubicBezTo>
                  <a:pt x="219" y="76"/>
                  <a:pt x="219" y="76"/>
                  <a:pt x="219" y="76"/>
                </a:cubicBezTo>
                <a:cubicBezTo>
                  <a:pt x="215" y="72"/>
                  <a:pt x="215" y="72"/>
                  <a:pt x="215" y="72"/>
                </a:cubicBezTo>
                <a:cubicBezTo>
                  <a:pt x="211" y="69"/>
                  <a:pt x="211" y="69"/>
                  <a:pt x="211" y="69"/>
                </a:cubicBezTo>
                <a:cubicBezTo>
                  <a:pt x="211" y="66"/>
                  <a:pt x="211" y="66"/>
                  <a:pt x="211" y="66"/>
                </a:cubicBezTo>
                <a:cubicBezTo>
                  <a:pt x="212" y="63"/>
                  <a:pt x="212" y="63"/>
                  <a:pt x="212" y="63"/>
                </a:cubicBezTo>
                <a:cubicBezTo>
                  <a:pt x="214" y="65"/>
                  <a:pt x="214" y="65"/>
                  <a:pt x="214" y="65"/>
                </a:cubicBezTo>
                <a:cubicBezTo>
                  <a:pt x="211" y="61"/>
                  <a:pt x="211" y="61"/>
                  <a:pt x="211" y="61"/>
                </a:cubicBezTo>
                <a:cubicBezTo>
                  <a:pt x="211" y="61"/>
                  <a:pt x="207" y="59"/>
                  <a:pt x="206" y="59"/>
                </a:cubicBezTo>
                <a:cubicBezTo>
                  <a:pt x="205" y="59"/>
                  <a:pt x="201" y="55"/>
                  <a:pt x="201" y="55"/>
                </a:cubicBezTo>
                <a:cubicBezTo>
                  <a:pt x="196" y="55"/>
                  <a:pt x="196" y="55"/>
                  <a:pt x="196" y="55"/>
                </a:cubicBezTo>
                <a:cubicBezTo>
                  <a:pt x="196" y="50"/>
                  <a:pt x="196" y="50"/>
                  <a:pt x="196" y="50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4" y="39"/>
                  <a:pt x="194" y="39"/>
                  <a:pt x="194" y="39"/>
                </a:cubicBezTo>
                <a:cubicBezTo>
                  <a:pt x="194" y="35"/>
                  <a:pt x="194" y="35"/>
                  <a:pt x="194" y="35"/>
                </a:cubicBezTo>
                <a:cubicBezTo>
                  <a:pt x="194" y="28"/>
                  <a:pt x="194" y="28"/>
                  <a:pt x="194" y="28"/>
                </a:cubicBezTo>
                <a:cubicBezTo>
                  <a:pt x="192" y="25"/>
                  <a:pt x="192" y="25"/>
                  <a:pt x="192" y="25"/>
                </a:cubicBezTo>
                <a:cubicBezTo>
                  <a:pt x="189" y="18"/>
                  <a:pt x="189" y="18"/>
                  <a:pt x="189" y="18"/>
                </a:cubicBezTo>
                <a:cubicBezTo>
                  <a:pt x="7" y="22"/>
                  <a:pt x="7" y="22"/>
                  <a:pt x="7" y="22"/>
                </a:cubicBez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cubicBezTo>
                  <a:pt x="7" y="23"/>
                  <a:pt x="7" y="23"/>
                  <a:pt x="7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6"/>
                  <a:pt x="4" y="26"/>
                  <a:pt x="4" y="26"/>
                </a:cubicBezTo>
                <a:cubicBezTo>
                  <a:pt x="3" y="31"/>
                  <a:pt x="3" y="31"/>
                  <a:pt x="3" y="31"/>
                </a:cubicBezTo>
                <a:cubicBezTo>
                  <a:pt x="5" y="32"/>
                  <a:pt x="5" y="32"/>
                  <a:pt x="5" y="32"/>
                </a:cubicBezTo>
                <a:cubicBezTo>
                  <a:pt x="7" y="37"/>
                  <a:pt x="7" y="37"/>
                  <a:pt x="7" y="37"/>
                </a:cubicBezTo>
                <a:cubicBezTo>
                  <a:pt x="7" y="41"/>
                  <a:pt x="7" y="41"/>
                  <a:pt x="7" y="41"/>
                </a:cubicBezTo>
                <a:cubicBezTo>
                  <a:pt x="5" y="42"/>
                  <a:pt x="5" y="42"/>
                  <a:pt x="5" y="42"/>
                </a:cubicBezTo>
                <a:cubicBezTo>
                  <a:pt x="4" y="45"/>
                  <a:pt x="4" y="45"/>
                  <a:pt x="4" y="45"/>
                </a:cubicBezTo>
                <a:cubicBezTo>
                  <a:pt x="4" y="52"/>
                  <a:pt x="4" y="52"/>
                  <a:pt x="4" y="52"/>
                </a:cubicBezTo>
                <a:cubicBezTo>
                  <a:pt x="1" y="53"/>
                  <a:pt x="1" y="53"/>
                  <a:pt x="1" y="53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9"/>
                  <a:pt x="0" y="59"/>
                  <a:pt x="0" y="59"/>
                </a:cubicBezTo>
                <a:cubicBezTo>
                  <a:pt x="4" y="62"/>
                  <a:pt x="4" y="62"/>
                  <a:pt x="4" y="62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69"/>
                  <a:pt x="4" y="69"/>
                  <a:pt x="4" y="69"/>
                </a:cubicBezTo>
                <a:cubicBezTo>
                  <a:pt x="3" y="67"/>
                  <a:pt x="3" y="67"/>
                  <a:pt x="3" y="67"/>
                </a:cubicBezTo>
                <a:cubicBezTo>
                  <a:pt x="6" y="71"/>
                  <a:pt x="6" y="71"/>
                  <a:pt x="6" y="71"/>
                </a:cubicBezTo>
                <a:cubicBezTo>
                  <a:pt x="9" y="80"/>
                  <a:pt x="9" y="80"/>
                  <a:pt x="9" y="80"/>
                </a:cubicBezTo>
                <a:cubicBezTo>
                  <a:pt x="12" y="85"/>
                  <a:pt x="12" y="85"/>
                  <a:pt x="12" y="85"/>
                </a:cubicBezTo>
                <a:cubicBezTo>
                  <a:pt x="14" y="91"/>
                  <a:pt x="14" y="91"/>
                  <a:pt x="14" y="91"/>
                </a:cubicBezTo>
                <a:cubicBezTo>
                  <a:pt x="16" y="96"/>
                  <a:pt x="16" y="96"/>
                  <a:pt x="16" y="96"/>
                </a:cubicBezTo>
                <a:cubicBezTo>
                  <a:pt x="18" y="99"/>
                  <a:pt x="18" y="99"/>
                  <a:pt x="18" y="99"/>
                </a:cubicBezTo>
                <a:cubicBezTo>
                  <a:pt x="19" y="102"/>
                  <a:pt x="19" y="102"/>
                  <a:pt x="19" y="102"/>
                </a:cubicBezTo>
                <a:cubicBezTo>
                  <a:pt x="20" y="103"/>
                  <a:pt x="20" y="103"/>
                  <a:pt x="20" y="103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17" y="105"/>
                  <a:pt x="17" y="105"/>
                  <a:pt x="17" y="105"/>
                </a:cubicBezTo>
                <a:cubicBezTo>
                  <a:pt x="18" y="109"/>
                  <a:pt x="18" y="109"/>
                  <a:pt x="18" y="109"/>
                </a:cubicBezTo>
                <a:cubicBezTo>
                  <a:pt x="19" y="114"/>
                  <a:pt x="19" y="114"/>
                  <a:pt x="19" y="114"/>
                </a:cubicBezTo>
                <a:cubicBezTo>
                  <a:pt x="20" y="116"/>
                  <a:pt x="20" y="116"/>
                  <a:pt x="20" y="116"/>
                </a:cubicBezTo>
                <a:cubicBezTo>
                  <a:pt x="22" y="116"/>
                  <a:pt x="22" y="116"/>
                  <a:pt x="22" y="116"/>
                </a:cubicBezTo>
                <a:cubicBezTo>
                  <a:pt x="24" y="118"/>
                  <a:pt x="24" y="118"/>
                  <a:pt x="24" y="118"/>
                </a:cubicBezTo>
                <a:cubicBezTo>
                  <a:pt x="26" y="125"/>
                  <a:pt x="26" y="125"/>
                  <a:pt x="26" y="125"/>
                </a:cubicBezTo>
                <a:cubicBezTo>
                  <a:pt x="26" y="135"/>
                  <a:pt x="26" y="135"/>
                  <a:pt x="26" y="135"/>
                </a:cubicBezTo>
                <a:cubicBezTo>
                  <a:pt x="25" y="139"/>
                  <a:pt x="25" y="139"/>
                  <a:pt x="25" y="139"/>
                </a:cubicBezTo>
                <a:cubicBezTo>
                  <a:pt x="27" y="142"/>
                  <a:pt x="27" y="142"/>
                  <a:pt x="27" y="142"/>
                </a:cubicBezTo>
                <a:cubicBezTo>
                  <a:pt x="28" y="144"/>
                  <a:pt x="28" y="144"/>
                  <a:pt x="28" y="144"/>
                </a:cubicBezTo>
                <a:cubicBezTo>
                  <a:pt x="28" y="154"/>
                  <a:pt x="28" y="154"/>
                  <a:pt x="28" y="154"/>
                </a:cubicBezTo>
                <a:cubicBezTo>
                  <a:pt x="30" y="161"/>
                  <a:pt x="30" y="161"/>
                  <a:pt x="30" y="161"/>
                </a:cubicBezTo>
                <a:cubicBezTo>
                  <a:pt x="30" y="162"/>
                  <a:pt x="30" y="162"/>
                  <a:pt x="30" y="162"/>
                </a:cubicBezTo>
                <a:cubicBezTo>
                  <a:pt x="176" y="160"/>
                  <a:pt x="176" y="160"/>
                  <a:pt x="176" y="160"/>
                </a:cubicBezTo>
                <a:cubicBezTo>
                  <a:pt x="188" y="170"/>
                  <a:pt x="188" y="170"/>
                  <a:pt x="188" y="170"/>
                </a:cubicBezTo>
                <a:cubicBezTo>
                  <a:pt x="190" y="168"/>
                  <a:pt x="190" y="168"/>
                  <a:pt x="190" y="168"/>
                </a:cubicBezTo>
                <a:lnTo>
                  <a:pt x="189" y="161"/>
                </a:lnTo>
                <a:close/>
              </a:path>
            </a:pathLst>
          </a:custGeom>
          <a:solidFill>
            <a:schemeClr val="bg1">
              <a:lumMod val="90000"/>
            </a:schemeClr>
          </a:solidFill>
          <a:ln w="63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245" name="Freeform 32">
            <a:extLst>
              <a:ext uri="{FF2B5EF4-FFF2-40B4-BE49-F238E27FC236}">
                <a16:creationId xmlns:a16="http://schemas.microsoft.com/office/drawing/2014/main" id="{2FD96720-FBC8-9D43-BACD-A44B41A7398E}"/>
              </a:ext>
            </a:extLst>
          </p:cNvPr>
          <p:cNvSpPr>
            <a:spLocks/>
          </p:cNvSpPr>
          <p:nvPr/>
        </p:nvSpPr>
        <p:spPr bwMode="auto">
          <a:xfrm>
            <a:off x="9582738" y="2913597"/>
            <a:ext cx="719711" cy="470891"/>
          </a:xfrm>
          <a:custGeom>
            <a:avLst/>
            <a:gdLst>
              <a:gd name="T0" fmla="*/ 165 w 188"/>
              <a:gd name="T1" fmla="*/ 90 h 122"/>
              <a:gd name="T2" fmla="*/ 166 w 188"/>
              <a:gd name="T3" fmla="*/ 90 h 122"/>
              <a:gd name="T4" fmla="*/ 169 w 188"/>
              <a:gd name="T5" fmla="*/ 90 h 122"/>
              <a:gd name="T6" fmla="*/ 171 w 188"/>
              <a:gd name="T7" fmla="*/ 91 h 122"/>
              <a:gd name="T8" fmla="*/ 171 w 188"/>
              <a:gd name="T9" fmla="*/ 89 h 122"/>
              <a:gd name="T10" fmla="*/ 178 w 188"/>
              <a:gd name="T11" fmla="*/ 83 h 122"/>
              <a:gd name="T12" fmla="*/ 186 w 188"/>
              <a:gd name="T13" fmla="*/ 78 h 122"/>
              <a:gd name="T14" fmla="*/ 188 w 188"/>
              <a:gd name="T15" fmla="*/ 72 h 122"/>
              <a:gd name="T16" fmla="*/ 188 w 188"/>
              <a:gd name="T17" fmla="*/ 71 h 122"/>
              <a:gd name="T18" fmla="*/ 183 w 188"/>
              <a:gd name="T19" fmla="*/ 67 h 122"/>
              <a:gd name="T20" fmla="*/ 179 w 188"/>
              <a:gd name="T21" fmla="*/ 63 h 122"/>
              <a:gd name="T22" fmla="*/ 177 w 188"/>
              <a:gd name="T23" fmla="*/ 59 h 122"/>
              <a:gd name="T24" fmla="*/ 173 w 188"/>
              <a:gd name="T25" fmla="*/ 57 h 122"/>
              <a:gd name="T26" fmla="*/ 170 w 188"/>
              <a:gd name="T27" fmla="*/ 55 h 122"/>
              <a:gd name="T28" fmla="*/ 171 w 188"/>
              <a:gd name="T29" fmla="*/ 50 h 122"/>
              <a:gd name="T30" fmla="*/ 171 w 188"/>
              <a:gd name="T31" fmla="*/ 45 h 122"/>
              <a:gd name="T32" fmla="*/ 170 w 188"/>
              <a:gd name="T33" fmla="*/ 39 h 122"/>
              <a:gd name="T34" fmla="*/ 171 w 188"/>
              <a:gd name="T35" fmla="*/ 34 h 122"/>
              <a:gd name="T36" fmla="*/ 174 w 188"/>
              <a:gd name="T37" fmla="*/ 32 h 122"/>
              <a:gd name="T38" fmla="*/ 176 w 188"/>
              <a:gd name="T39" fmla="*/ 28 h 122"/>
              <a:gd name="T40" fmla="*/ 177 w 188"/>
              <a:gd name="T41" fmla="*/ 25 h 122"/>
              <a:gd name="T42" fmla="*/ 179 w 188"/>
              <a:gd name="T43" fmla="*/ 20 h 122"/>
              <a:gd name="T44" fmla="*/ 176 w 188"/>
              <a:gd name="T45" fmla="*/ 18 h 122"/>
              <a:gd name="T46" fmla="*/ 173 w 188"/>
              <a:gd name="T47" fmla="*/ 18 h 122"/>
              <a:gd name="T48" fmla="*/ 170 w 188"/>
              <a:gd name="T49" fmla="*/ 17 h 122"/>
              <a:gd name="T50" fmla="*/ 166 w 188"/>
              <a:gd name="T51" fmla="*/ 10 h 122"/>
              <a:gd name="T52" fmla="*/ 162 w 188"/>
              <a:gd name="T53" fmla="*/ 5 h 122"/>
              <a:gd name="T54" fmla="*/ 154 w 188"/>
              <a:gd name="T55" fmla="*/ 0 h 122"/>
              <a:gd name="T56" fmla="*/ 24 w 188"/>
              <a:gd name="T57" fmla="*/ 23 h 122"/>
              <a:gd name="T58" fmla="*/ 22 w 188"/>
              <a:gd name="T59" fmla="*/ 13 h 122"/>
              <a:gd name="T60" fmla="*/ 16 w 188"/>
              <a:gd name="T61" fmla="*/ 17 h 122"/>
              <a:gd name="T62" fmla="*/ 11 w 188"/>
              <a:gd name="T63" fmla="*/ 21 h 122"/>
              <a:gd name="T64" fmla="*/ 6 w 188"/>
              <a:gd name="T65" fmla="*/ 24 h 122"/>
              <a:gd name="T66" fmla="*/ 0 w 188"/>
              <a:gd name="T67" fmla="*/ 28 h 122"/>
              <a:gd name="T68" fmla="*/ 16 w 188"/>
              <a:gd name="T69" fmla="*/ 122 h 122"/>
              <a:gd name="T70" fmla="*/ 160 w 188"/>
              <a:gd name="T71" fmla="*/ 95 h 122"/>
              <a:gd name="T72" fmla="*/ 162 w 188"/>
              <a:gd name="T73" fmla="*/ 92 h 122"/>
              <a:gd name="T74" fmla="*/ 165 w 188"/>
              <a:gd name="T75" fmla="*/ 9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8" h="122">
                <a:moveTo>
                  <a:pt x="165" y="90"/>
                </a:moveTo>
                <a:lnTo>
                  <a:pt x="166" y="90"/>
                </a:lnTo>
                <a:lnTo>
                  <a:pt x="169" y="90"/>
                </a:lnTo>
                <a:lnTo>
                  <a:pt x="171" y="91"/>
                </a:lnTo>
                <a:lnTo>
                  <a:pt x="171" y="89"/>
                </a:lnTo>
                <a:lnTo>
                  <a:pt x="178" y="83"/>
                </a:lnTo>
                <a:lnTo>
                  <a:pt x="186" y="78"/>
                </a:lnTo>
                <a:lnTo>
                  <a:pt x="188" y="72"/>
                </a:lnTo>
                <a:lnTo>
                  <a:pt x="188" y="71"/>
                </a:lnTo>
                <a:lnTo>
                  <a:pt x="183" y="67"/>
                </a:lnTo>
                <a:lnTo>
                  <a:pt x="179" y="63"/>
                </a:lnTo>
                <a:lnTo>
                  <a:pt x="177" y="59"/>
                </a:lnTo>
                <a:lnTo>
                  <a:pt x="173" y="57"/>
                </a:lnTo>
                <a:lnTo>
                  <a:pt x="170" y="55"/>
                </a:lnTo>
                <a:lnTo>
                  <a:pt x="171" y="50"/>
                </a:lnTo>
                <a:lnTo>
                  <a:pt x="171" y="45"/>
                </a:lnTo>
                <a:lnTo>
                  <a:pt x="170" y="39"/>
                </a:lnTo>
                <a:lnTo>
                  <a:pt x="171" y="34"/>
                </a:lnTo>
                <a:lnTo>
                  <a:pt x="174" y="32"/>
                </a:lnTo>
                <a:lnTo>
                  <a:pt x="176" y="28"/>
                </a:lnTo>
                <a:lnTo>
                  <a:pt x="177" y="25"/>
                </a:lnTo>
                <a:lnTo>
                  <a:pt x="179" y="20"/>
                </a:lnTo>
                <a:lnTo>
                  <a:pt x="176" y="18"/>
                </a:lnTo>
                <a:lnTo>
                  <a:pt x="173" y="18"/>
                </a:lnTo>
                <a:lnTo>
                  <a:pt x="170" y="17"/>
                </a:lnTo>
                <a:lnTo>
                  <a:pt x="166" y="10"/>
                </a:lnTo>
                <a:lnTo>
                  <a:pt x="162" y="5"/>
                </a:lnTo>
                <a:lnTo>
                  <a:pt x="154" y="0"/>
                </a:lnTo>
                <a:lnTo>
                  <a:pt x="24" y="23"/>
                </a:lnTo>
                <a:lnTo>
                  <a:pt x="22" y="13"/>
                </a:lnTo>
                <a:lnTo>
                  <a:pt x="16" y="17"/>
                </a:lnTo>
                <a:lnTo>
                  <a:pt x="11" y="21"/>
                </a:lnTo>
                <a:lnTo>
                  <a:pt x="6" y="24"/>
                </a:lnTo>
                <a:lnTo>
                  <a:pt x="0" y="28"/>
                </a:lnTo>
                <a:lnTo>
                  <a:pt x="16" y="122"/>
                </a:lnTo>
                <a:lnTo>
                  <a:pt x="160" y="95"/>
                </a:lnTo>
                <a:lnTo>
                  <a:pt x="162" y="92"/>
                </a:lnTo>
                <a:lnTo>
                  <a:pt x="165" y="90"/>
                </a:lnTo>
                <a:close/>
              </a:path>
            </a:pathLst>
          </a:custGeom>
          <a:solidFill>
            <a:schemeClr val="accent1"/>
          </a:solidFill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  <a:effectLst/>
        </p:spPr>
        <p:txBody>
          <a:bodyPr/>
          <a:lstStyle/>
          <a:p>
            <a:pPr defTabSz="1828226">
              <a:defRPr/>
            </a:pPr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2122A2C-B642-4F30-9FE3-EB8C3900F396}"/>
              </a:ext>
            </a:extLst>
          </p:cNvPr>
          <p:cNvSpPr txBox="1"/>
          <p:nvPr/>
        </p:nvSpPr>
        <p:spPr>
          <a:xfrm>
            <a:off x="1008446" y="2782457"/>
            <a:ext cx="2897279" cy="3231966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en-US" sz="2000">
                <a:solidFill>
                  <a:schemeClr val="tx2"/>
                </a:solidFill>
              </a:rPr>
              <a:t>We have personally worked with 100+ utilities across New England and the Northeast, ranging from small village districts to large cities such as Boston</a:t>
            </a:r>
            <a:endParaRPr lang="en-US" sz="1050">
              <a:solidFill>
                <a:schemeClr val="tx2"/>
              </a:solidFill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B81DF291-7AE0-9D55-7433-952B3FDAD0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" y="6356352"/>
            <a:ext cx="1003852" cy="365125"/>
          </a:xfrm>
        </p:spPr>
        <p:txBody>
          <a:bodyPr/>
          <a:lstStyle/>
          <a:p>
            <a:fld id="{F9A1070B-E53E-4F23-90CF-57ED1B7E60C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681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A4DE8A6F-7394-4E35-BBF3-8EF7A76D46FB}"/>
              </a:ext>
            </a:extLst>
          </p:cNvPr>
          <p:cNvSpPr txBox="1">
            <a:spLocks/>
          </p:cNvSpPr>
          <p:nvPr/>
        </p:nvSpPr>
        <p:spPr>
          <a:xfrm>
            <a:off x="0" y="322636"/>
            <a:ext cx="12192000" cy="693193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29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spc="0" baseline="0">
                <a:solidFill>
                  <a:schemeClr val="tx2"/>
                </a:solidFill>
                <a:latin typeface="+mj-lt"/>
                <a:ea typeface="Montserrat" charset="0"/>
                <a:cs typeface="Montserrat" charset="0"/>
              </a:defRPr>
            </a:lvl1pPr>
          </a:lstStyle>
          <a:p>
            <a:pPr algn="ctr"/>
            <a:r>
              <a:rPr lang="en-US"/>
              <a:t>Utility Rate Study Basics</a:t>
            </a:r>
          </a:p>
        </p:txBody>
      </p:sp>
      <p:sp>
        <p:nvSpPr>
          <p:cNvPr id="21" name="Slide Number Placeholder 3">
            <a:extLst>
              <a:ext uri="{FF2B5EF4-FFF2-40B4-BE49-F238E27FC236}">
                <a16:creationId xmlns:a16="http://schemas.microsoft.com/office/drawing/2014/main" id="{1ABC22A2-6CA1-4B71-95EC-219413543F12}"/>
              </a:ext>
            </a:extLst>
          </p:cNvPr>
          <p:cNvSpPr txBox="1">
            <a:spLocks/>
          </p:cNvSpPr>
          <p:nvPr/>
        </p:nvSpPr>
        <p:spPr>
          <a:xfrm>
            <a:off x="1" y="6356352"/>
            <a:ext cx="1003852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30">
              <a:defRPr/>
            </a:pPr>
            <a:fld id="{0969892B-6FB2-445D-B6A4-8332FBFF141C}" type="slidenum">
              <a:rPr lang="en-US" sz="800" b="1" smtClean="0">
                <a:solidFill>
                  <a:srgbClr val="023B40"/>
                </a:solidFill>
                <a:latin typeface="Arial"/>
              </a:rPr>
              <a:pPr algn="ctr" defTabSz="914330">
                <a:defRPr/>
              </a:pPr>
              <a:t>4</a:t>
            </a:fld>
            <a:endParaRPr lang="en-US" sz="800" b="1">
              <a:solidFill>
                <a:srgbClr val="023B40"/>
              </a:solidFill>
              <a:latin typeface="Arial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BD0A0DE-393C-4653-9F0C-A76EB5E2498E}"/>
              </a:ext>
            </a:extLst>
          </p:cNvPr>
          <p:cNvSpPr txBox="1"/>
          <p:nvPr/>
        </p:nvSpPr>
        <p:spPr>
          <a:xfrm>
            <a:off x="1134496" y="3589244"/>
            <a:ext cx="1966403" cy="1303809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 marL="0" marR="0" lvl="0" indent="0" algn="l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Background &amp; Framework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Char char="•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Financial goals and policies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Char char="••"/>
              <a:tabLst/>
              <a:defRPr/>
            </a:pPr>
            <a:r>
              <a:rPr lang="en-US" sz="1600">
                <a:solidFill>
                  <a:srgbClr val="023B40"/>
                </a:solidFill>
                <a:latin typeface="Arial"/>
              </a:rPr>
              <a:t>Drivers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23B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2636CE8-F6FD-45EE-BE65-35A6E4AA08EC}"/>
              </a:ext>
            </a:extLst>
          </p:cNvPr>
          <p:cNvSpPr txBox="1"/>
          <p:nvPr/>
        </p:nvSpPr>
        <p:spPr>
          <a:xfrm>
            <a:off x="3616081" y="3589244"/>
            <a:ext cx="1966403" cy="2227139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 marL="0" marR="0" lvl="0" indent="0" algn="l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Financial Plan ($) 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Char char="••"/>
              <a:tabLst/>
              <a:defRPr/>
            </a:pPr>
            <a:r>
              <a:rPr lang="en-US" sz="1600">
                <a:solidFill>
                  <a:srgbClr val="023B40"/>
                </a:solidFill>
                <a:latin typeface="Arial"/>
              </a:rPr>
              <a:t>Identify annual cash needs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23B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Char char="•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Evaluation of CIP impacts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Char char="•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Cash flow analysis for durable financial sufficiency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FA9B96C-456F-488B-8AC6-1BBB9451708F}"/>
              </a:ext>
            </a:extLst>
          </p:cNvPr>
          <p:cNvSpPr txBox="1"/>
          <p:nvPr/>
        </p:nvSpPr>
        <p:spPr>
          <a:xfrm>
            <a:off x="6585191" y="3589244"/>
            <a:ext cx="1717087" cy="2227139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 marL="0" marR="0" lvl="0" indent="0" algn="l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Rate Design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Char char="••"/>
              <a:tabLst/>
              <a:defRPr/>
            </a:pPr>
            <a:r>
              <a:rPr lang="en-US" sz="1600">
                <a:solidFill>
                  <a:srgbClr val="023B40"/>
                </a:solidFill>
                <a:latin typeface="Arial"/>
              </a:rPr>
              <a:t>Historical consumption analysis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Char char="••"/>
              <a:tabLst/>
              <a:defRPr/>
            </a:pPr>
            <a:r>
              <a:rPr lang="en-US" sz="1600">
                <a:solidFill>
                  <a:srgbClr val="023B40"/>
                </a:solidFill>
                <a:latin typeface="Arial"/>
              </a:rPr>
              <a:t>Rate options modeling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23B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14300" lvl="1" indent="-1143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  <a:buFontTx/>
              <a:buChar char="••"/>
              <a:defRPr/>
            </a:pPr>
            <a:r>
              <a:rPr lang="en-US" sz="1600">
                <a:solidFill>
                  <a:srgbClr val="023B40"/>
                </a:solidFill>
                <a:latin typeface="Arial"/>
              </a:rPr>
              <a:t>Customer impact analyses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31010AD-41A0-4629-B228-105BD803750D}"/>
              </a:ext>
            </a:extLst>
          </p:cNvPr>
          <p:cNvSpPr txBox="1"/>
          <p:nvPr/>
        </p:nvSpPr>
        <p:spPr>
          <a:xfrm>
            <a:off x="9212382" y="3598671"/>
            <a:ext cx="2087620" cy="1377676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 marL="0" marR="0" lvl="0" indent="0" algn="l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Rate Adoption</a:t>
            </a:r>
          </a:p>
          <a:p>
            <a:pPr marL="114300" marR="0" lvl="1" indent="-114300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  <a:buSzTx/>
              <a:buFontTx/>
              <a:buChar char="•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Recommendations</a:t>
            </a:r>
          </a:p>
          <a:p>
            <a:pPr marL="114300" lvl="1" indent="-1143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  <a:buFontTx/>
              <a:buChar char="••"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Report</a:t>
            </a:r>
          </a:p>
          <a:p>
            <a:pPr marL="114300" lvl="1" indent="-1143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  <a:buFontTx/>
              <a:buChar char="••"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Presentation</a:t>
            </a:r>
          </a:p>
          <a:p>
            <a:pPr marL="0" marR="0" lvl="1" algn="l" defTabSz="6223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  <a:buSzTx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23B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33F9C4F-3F6E-4994-9BB7-EBDF850F8DF9}"/>
              </a:ext>
            </a:extLst>
          </p:cNvPr>
          <p:cNvGrpSpPr/>
          <p:nvPr/>
        </p:nvGrpSpPr>
        <p:grpSpPr>
          <a:xfrm>
            <a:off x="1332001" y="2652995"/>
            <a:ext cx="818319" cy="818319"/>
            <a:chOff x="6096002" y="1181102"/>
            <a:chExt cx="818319" cy="818319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3DEE300-A540-4606-9B9B-C3EFCD85E21A}"/>
                </a:ext>
              </a:extLst>
            </p:cNvPr>
            <p:cNvSpPr/>
            <p:nvPr/>
          </p:nvSpPr>
          <p:spPr>
            <a:xfrm>
              <a:off x="6096002" y="1181102"/>
              <a:ext cx="818319" cy="818319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91440" rtlCol="0" anchor="ctr"/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F0F0F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D66B2A7-0D24-4B98-90D8-EC43795E5D4A}"/>
                </a:ext>
              </a:extLst>
            </p:cNvPr>
            <p:cNvSpPr txBox="1"/>
            <p:nvPr/>
          </p:nvSpPr>
          <p:spPr>
            <a:xfrm>
              <a:off x="6221188" y="1322010"/>
              <a:ext cx="55171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23B40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1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E0CE92A-C460-413A-8C4F-064B9EF906CF}"/>
              </a:ext>
            </a:extLst>
          </p:cNvPr>
          <p:cNvGrpSpPr/>
          <p:nvPr/>
        </p:nvGrpSpPr>
        <p:grpSpPr>
          <a:xfrm>
            <a:off x="4016309" y="2652995"/>
            <a:ext cx="818319" cy="818319"/>
            <a:chOff x="6096002" y="1181102"/>
            <a:chExt cx="818319" cy="818319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D048951-06F2-4D95-AADB-E28CDC4ECE99}"/>
                </a:ext>
              </a:extLst>
            </p:cNvPr>
            <p:cNvSpPr/>
            <p:nvPr/>
          </p:nvSpPr>
          <p:spPr>
            <a:xfrm>
              <a:off x="6096002" y="1181102"/>
              <a:ext cx="818319" cy="818319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91440" rtlCol="0" anchor="ctr"/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F0F0F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425681D-4687-43AD-B672-FB3FE58F0FCF}"/>
                </a:ext>
              </a:extLst>
            </p:cNvPr>
            <p:cNvSpPr txBox="1"/>
            <p:nvPr/>
          </p:nvSpPr>
          <p:spPr>
            <a:xfrm>
              <a:off x="6221188" y="1322010"/>
              <a:ext cx="55171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23B40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2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C3BB9A2-987C-49BA-BBE7-A546D88A4B85}"/>
              </a:ext>
            </a:extLst>
          </p:cNvPr>
          <p:cNvGrpSpPr/>
          <p:nvPr/>
        </p:nvGrpSpPr>
        <p:grpSpPr>
          <a:xfrm>
            <a:off x="6770989" y="2649354"/>
            <a:ext cx="818319" cy="818319"/>
            <a:chOff x="6096002" y="1181102"/>
            <a:chExt cx="818319" cy="818319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E126B775-FD4C-40F8-A59E-2C072A6377C9}"/>
                </a:ext>
              </a:extLst>
            </p:cNvPr>
            <p:cNvSpPr/>
            <p:nvPr/>
          </p:nvSpPr>
          <p:spPr>
            <a:xfrm>
              <a:off x="6096002" y="1181102"/>
              <a:ext cx="818319" cy="818319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91440" rtlCol="0" anchor="ctr"/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F0F0F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C2FC940-C066-470A-BBDE-E34E5F5827FC}"/>
                </a:ext>
              </a:extLst>
            </p:cNvPr>
            <p:cNvSpPr txBox="1"/>
            <p:nvPr/>
          </p:nvSpPr>
          <p:spPr>
            <a:xfrm>
              <a:off x="6221188" y="1322010"/>
              <a:ext cx="55171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23B40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3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1BA3878-8180-4053-8939-A95F285ED089}"/>
              </a:ext>
            </a:extLst>
          </p:cNvPr>
          <p:cNvGrpSpPr/>
          <p:nvPr/>
        </p:nvGrpSpPr>
        <p:grpSpPr>
          <a:xfrm>
            <a:off x="9384925" y="2652995"/>
            <a:ext cx="818319" cy="818319"/>
            <a:chOff x="6096002" y="1181102"/>
            <a:chExt cx="818319" cy="81831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7CB9CAB3-2C53-4F43-B660-2FD4A3D0A272}"/>
                </a:ext>
              </a:extLst>
            </p:cNvPr>
            <p:cNvSpPr/>
            <p:nvPr/>
          </p:nvSpPr>
          <p:spPr>
            <a:xfrm>
              <a:off x="6096002" y="1181102"/>
              <a:ext cx="818319" cy="818319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91440" rtlCol="0" anchor="ctr"/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F0F0F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56834AD-0FC7-4D48-9257-B561E9A82190}"/>
                </a:ext>
              </a:extLst>
            </p:cNvPr>
            <p:cNvSpPr txBox="1"/>
            <p:nvPr/>
          </p:nvSpPr>
          <p:spPr>
            <a:xfrm>
              <a:off x="6221188" y="1322010"/>
              <a:ext cx="55171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23B40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4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</p:grpSp>
      <p:pic>
        <p:nvPicPr>
          <p:cNvPr id="38" name="Graphic 37">
            <a:extLst>
              <a:ext uri="{FF2B5EF4-FFF2-40B4-BE49-F238E27FC236}">
                <a16:creationId xmlns:a16="http://schemas.microsoft.com/office/drawing/2014/main" id="{BB0EB304-DA05-4A34-9220-3052C4EAA6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74518" y="2719046"/>
            <a:ext cx="617593" cy="686215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4183EC18-3A6C-4DD0-AC14-B9567861FC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78407" y="2719045"/>
            <a:ext cx="617593" cy="686215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F581F2A6-A676-45C8-89D1-04185CF4C7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64297" y="2719046"/>
            <a:ext cx="617593" cy="68621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9059E7-F7A4-06C2-D2FD-0F1F62D87D80}"/>
              </a:ext>
            </a:extLst>
          </p:cNvPr>
          <p:cNvSpPr txBox="1"/>
          <p:nvPr/>
        </p:nvSpPr>
        <p:spPr>
          <a:xfrm>
            <a:off x="1008624" y="1000325"/>
            <a:ext cx="10391057" cy="2067608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 marL="228594" indent="-228594" defTabSz="914377">
              <a:spcBef>
                <a:spcPts val="1000"/>
              </a:spcBef>
              <a:buClr>
                <a:srgbClr val="3DCCD5"/>
              </a:buClr>
              <a:buFont typeface="Arial" panose="020B0604020202020204" pitchFamily="34" charset="0"/>
              <a:buChar char="•"/>
            </a:pPr>
            <a:r>
              <a:rPr lang="en-US" sz="2000"/>
              <a:t>Rochester engaged Raftelis to address concerns around rate sufficiency given foreseeable capital investments</a:t>
            </a:r>
          </a:p>
          <a:p>
            <a:pPr marL="228594" indent="-228594" defTabSz="914377">
              <a:lnSpc>
                <a:spcPct val="130000"/>
              </a:lnSpc>
              <a:spcBef>
                <a:spcPts val="1000"/>
              </a:spcBef>
              <a:buClr>
                <a:srgbClr val="3DCCD5"/>
              </a:buClr>
              <a:buFont typeface="Arial" panose="020B0604020202020204" pitchFamily="34" charset="0"/>
              <a:buChar char="•"/>
            </a:pPr>
            <a:r>
              <a:rPr lang="en-US" sz="2000"/>
              <a:t>Goals are to: (1) ensure the long-term financial sustainability of the water and sewer utilities, and (2) assess the impacts of changes to Rochester’s utility customers</a:t>
            </a:r>
          </a:p>
          <a:p>
            <a:pPr marL="285750" indent="-285750" algn="l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0B92C80E-294A-DC21-9EE4-7EE8231E1FA9}"/>
              </a:ext>
            </a:extLst>
          </p:cNvPr>
          <p:cNvSpPr/>
          <p:nvPr/>
        </p:nvSpPr>
        <p:spPr>
          <a:xfrm>
            <a:off x="1003853" y="5969727"/>
            <a:ext cx="4940589" cy="565638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1000"/>
              </a:spcBef>
            </a:pPr>
            <a:r>
              <a:rPr lang="en-US" sz="1400" b="1">
                <a:solidFill>
                  <a:schemeClr val="tx1"/>
                </a:solidFill>
              </a:rPr>
              <a:t>Step 1 – Identifying the revenue needed to ensure Enterprise Fund sustainability</a:t>
            </a:r>
          </a:p>
        </p:txBody>
      </p:sp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0F7D05A4-15DF-FF53-B40E-8AAF57FE3633}"/>
              </a:ext>
            </a:extLst>
          </p:cNvPr>
          <p:cNvSpPr/>
          <p:nvPr/>
        </p:nvSpPr>
        <p:spPr>
          <a:xfrm>
            <a:off x="6402843" y="5969726"/>
            <a:ext cx="4940589" cy="565638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1000"/>
              </a:spcBef>
            </a:pPr>
            <a:r>
              <a:rPr lang="en-US" sz="1400" b="1">
                <a:solidFill>
                  <a:schemeClr val="tx1"/>
                </a:solidFill>
              </a:rPr>
              <a:t>Step 2 – Updating charges and rates to equitably generate needed revenues from the customer base</a:t>
            </a:r>
          </a:p>
        </p:txBody>
      </p:sp>
    </p:spTree>
    <p:extLst>
      <p:ext uri="{BB962C8B-B14F-4D97-AF65-F5344CB8AC3E}">
        <p14:creationId xmlns:p14="http://schemas.microsoft.com/office/powerpoint/2010/main" val="365966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98D96-F1A1-0219-E3E8-BD873227B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94F74-CCA6-292F-A0E6-E1B5D6F8D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1433"/>
            <a:ext cx="12191999" cy="1249845"/>
          </a:xfrm>
        </p:spPr>
        <p:txBody>
          <a:bodyPr/>
          <a:lstStyle/>
          <a:p>
            <a:pPr algn="ctr"/>
            <a:r>
              <a:rPr lang="en-US">
                <a:solidFill>
                  <a:srgbClr val="023B40"/>
                </a:solidFill>
              </a:rPr>
              <a:t>Industry Trends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0E1B3-19C1-846D-32B6-4C24D232F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997" y="1202733"/>
            <a:ext cx="11199865" cy="5475786"/>
          </a:xfrm>
        </p:spPr>
        <p:txBody>
          <a:bodyPr vert="horz" lIns="0" tIns="0" rIns="0" bIns="0" rtlCol="0" anchor="t">
            <a:normAutofit/>
          </a:bodyPr>
          <a:lstStyle/>
          <a:p>
            <a:pPr marL="227976" indent="-227965"/>
            <a:r>
              <a:rPr lang="en-US" sz="2800"/>
              <a:t>Rochester, like many utilities, are facing the need to make necessary capital investments while minimizing the impacts to their customer base</a:t>
            </a:r>
          </a:p>
          <a:p>
            <a:pPr marL="227976" indent="-227965"/>
            <a:r>
              <a:rPr lang="en-US" sz="2800"/>
              <a:t>Broader industry trends:</a:t>
            </a:r>
          </a:p>
          <a:p>
            <a:pPr marL="685165" lvl="1" indent="-227965"/>
            <a:r>
              <a:rPr lang="en-US" sz="2800"/>
              <a:t>Water rates across the country are increasing by </a:t>
            </a:r>
            <a:r>
              <a:rPr lang="en-US" sz="2800" b="1"/>
              <a:t>5% per year</a:t>
            </a:r>
            <a:r>
              <a:rPr lang="en-US" sz="2800"/>
              <a:t>, on average, according to the American Water Works Association</a:t>
            </a:r>
          </a:p>
          <a:p>
            <a:pPr marL="685165" lvl="1" indent="-227965"/>
            <a:r>
              <a:rPr lang="en-US" sz="2800"/>
              <a:t>Sewer rates across the country are increasing by </a:t>
            </a:r>
            <a:r>
              <a:rPr lang="en-US" sz="2800" b="1"/>
              <a:t>6% per year</a:t>
            </a:r>
            <a:r>
              <a:rPr lang="en-US" sz="2800"/>
              <a:t>, on average, according to the American Water Works Association</a:t>
            </a:r>
            <a:endParaRPr lang="en-US" sz="2800">
              <a:cs typeface="Arial"/>
            </a:endParaRPr>
          </a:p>
          <a:p>
            <a:pPr marL="685165" lvl="1" indent="-227965"/>
            <a:r>
              <a:rPr lang="en-US" sz="2800"/>
              <a:t>Inflationary impacts, aging infrastructure and declining consumption are the biggest challenges impacting utilities throughout the country</a:t>
            </a:r>
            <a:endParaRPr lang="en-US" sz="280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5729A-9C5A-C6A0-CCAF-A35C6434A5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087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BFFB3-18FA-1AAF-4DE7-20084A1B2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8B818-9EFD-3A4D-C16B-4C22F1460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1433"/>
            <a:ext cx="12191999" cy="1249845"/>
          </a:xfrm>
        </p:spPr>
        <p:txBody>
          <a:bodyPr/>
          <a:lstStyle/>
          <a:p>
            <a:pPr algn="ctr"/>
            <a:r>
              <a:rPr lang="en-US">
                <a:solidFill>
                  <a:srgbClr val="023B40"/>
                </a:solidFill>
              </a:rPr>
              <a:t>How Did We Get Here?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E0E1B-C9BF-B976-9FF8-1AFAE256B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997" y="1202733"/>
            <a:ext cx="11199865" cy="5475786"/>
          </a:xfrm>
        </p:spPr>
        <p:txBody>
          <a:bodyPr vert="horz" lIns="0" tIns="0" rIns="0" bIns="0" rtlCol="0" anchor="t">
            <a:normAutofit lnSpcReduction="10000"/>
          </a:bodyPr>
          <a:lstStyle/>
          <a:p>
            <a:pPr lvl="0"/>
            <a:r>
              <a:rPr lang="en-US"/>
              <a:t>Water and Sewer Funds are enterprise funds and are expected to be financially self-sufficient through user rates and charges</a:t>
            </a:r>
          </a:p>
          <a:p>
            <a:pPr lvl="0"/>
            <a:r>
              <a:rPr lang="en-US"/>
              <a:t>Rate increases have been deferred or minimized over successive budget cycles, even as operating and capital costs continued to rise</a:t>
            </a:r>
          </a:p>
          <a:p>
            <a:pPr lvl="0"/>
            <a:r>
              <a:rPr lang="en-US"/>
              <a:t>The resulting revenue shortfalls have required General Fund support to cover operating deficits, a practice that is not sustainable over the long term and inconsistent with enterprise fund principles</a:t>
            </a:r>
          </a:p>
          <a:p>
            <a:pPr lvl="0"/>
            <a:r>
              <a:rPr lang="en-US"/>
              <a:t>The City has had to issue a $7.3 million loan to address accumulated operational deficits</a:t>
            </a:r>
          </a:p>
          <a:p>
            <a:pPr lvl="0"/>
            <a:r>
              <a:rPr lang="en-US"/>
              <a:t>The growing gap between costs and revenue has compounded over time, making the necessary adjustment larger than it would have been with regular, incremental increases</a:t>
            </a:r>
          </a:p>
          <a:p>
            <a:pPr lvl="0"/>
            <a:r>
              <a:rPr lang="en-US"/>
              <a:t>The recommended rate adjustments are designed to eliminate General Fund dependence and establish each utility as a self-sustaining operation</a:t>
            </a:r>
          </a:p>
          <a:p>
            <a:pPr marL="227976" indent="-227965"/>
            <a:endParaRPr lang="en-US" sz="280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61CBC8-69B0-47A0-FC65-8E2EA5C709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985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1739B-1A53-40BC-86E1-25798BDB0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523"/>
            <a:ext cx="12192000" cy="1249845"/>
          </a:xfrm>
        </p:spPr>
        <p:txBody>
          <a:bodyPr/>
          <a:lstStyle/>
          <a:p>
            <a:pPr algn="ctr"/>
            <a:r>
              <a:rPr lang="en-US"/>
              <a:t>Operating Reserve Fund Key Points</a:t>
            </a:r>
            <a:br>
              <a:rPr lang="en-US"/>
            </a:b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5B47A6-4825-4BA0-AE40-6B6594DEAA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A1070B-E53E-4F23-90CF-57ED1B7E60C0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800" b="1" i="0" u="none" strike="noStrike" kern="1200" cap="none" spc="0" normalizeH="0" baseline="0" noProof="0">
              <a:ln>
                <a:noFill/>
              </a:ln>
              <a:solidFill>
                <a:srgbClr val="023B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ED73D8A-1F84-4C2F-8CA8-FCE4B8993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6715" y="1332408"/>
            <a:ext cx="10318570" cy="4282867"/>
          </a:xfrm>
        </p:spPr>
        <p:txBody>
          <a:bodyPr vert="horz" lIns="0" tIns="0" rIns="0" bIns="0" rtlCol="0"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/>
              <a:t>Reserves help the utilities maintain financial self-sufficiency and sustainability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/>
              <a:t>Reserves can help prevent the need for rate increases in response to emergency expenses or revenue shortfalls, providing customers with rate stability</a:t>
            </a:r>
            <a:endParaRPr lang="en-US" sz="2800">
              <a:cs typeface="Arial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800"/>
              <a:t>Industry best practices recommend water and sewer reserve funds maintain a higher relative cash balance than municipal general funds due to the volatility of water and sewer revenues</a:t>
            </a:r>
          </a:p>
          <a:p>
            <a:pPr marL="457200" indent="-457200">
              <a:buFont typeface="+mj-lt"/>
              <a:buAutoNum type="arabicPeriod"/>
            </a:pPr>
            <a:endParaRPr lang="en-US">
              <a:cs typeface="Arial"/>
            </a:endParaRPr>
          </a:p>
          <a:p>
            <a:pPr marL="914400" lvl="1" indent="-457200">
              <a:buFont typeface="+mj-lt"/>
              <a:buAutoNum type="arabicPeriod"/>
            </a:pPr>
            <a:endParaRPr lang="en-US" sz="24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38005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431EEC-9948-56B2-DB33-148EA04632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F03002-8B82-0CAB-73EE-17E353731B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sz="6600"/>
              <a:t>Revenue Requirement Assumptions</a:t>
            </a:r>
          </a:p>
        </p:txBody>
      </p:sp>
    </p:spTree>
    <p:extLst>
      <p:ext uri="{BB962C8B-B14F-4D97-AF65-F5344CB8AC3E}">
        <p14:creationId xmlns:p14="http://schemas.microsoft.com/office/powerpoint/2010/main" val="1780891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4DEC9-51A9-51A0-D6DF-FC4596D5A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CFA9A-938F-43F6-EEAB-0FD648C08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5345"/>
            <a:ext cx="12192000" cy="640520"/>
          </a:xfrm>
        </p:spPr>
        <p:txBody>
          <a:bodyPr>
            <a:normAutofit fontScale="90000"/>
          </a:bodyPr>
          <a:lstStyle/>
          <a:p>
            <a:pPr algn="ctr"/>
            <a:r>
              <a:rPr lang="en-US"/>
              <a:t>Revenue Requirement Assumptions for Rate Study </a:t>
            </a:r>
            <a:br>
              <a:rPr lang="en-US"/>
            </a:b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97B865-75E6-E382-A90E-AA84009E7C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A1070B-E53E-4F23-90CF-57ED1B7E60C0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800" b="1" i="0" u="none" strike="noStrike" kern="1200" cap="none" spc="0" normalizeH="0" baseline="0" noProof="0">
              <a:ln>
                <a:noFill/>
              </a:ln>
              <a:solidFill>
                <a:srgbClr val="023B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513BD78-29E4-9CB3-077F-CDCEC29BC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148" y="1212891"/>
            <a:ext cx="11167704" cy="5326023"/>
          </a:xfrm>
        </p:spPr>
        <p:txBody>
          <a:bodyPr vert="horz" lIns="0" tIns="0" rIns="0" bIns="0" rtlCol="0" anchor="t">
            <a:normAutofit/>
          </a:bodyPr>
          <a:lstStyle/>
          <a:p>
            <a:pPr marL="227965" indent="-227965"/>
            <a:r>
              <a:rPr lang="en-US" sz="2800"/>
              <a:t>Financial model uses the FY 2027 budgets as the basis for O&amp;M and capital projections during the forecast period (FY 2027 – FY 2032)</a:t>
            </a:r>
            <a:endParaRPr lang="en-US" sz="2800">
              <a:solidFill>
                <a:srgbClr val="FF0000"/>
              </a:solidFill>
            </a:endParaRPr>
          </a:p>
          <a:p>
            <a:pPr marL="227965" indent="-227965"/>
            <a:r>
              <a:rPr lang="en-US" sz="2800"/>
              <a:t>Water budgeted revenue requirements are projected to increase by 15% in FY 2027 compared to FY 2026 actual expenditures</a:t>
            </a:r>
          </a:p>
          <a:p>
            <a:pPr marL="227965" indent="-227965"/>
            <a:r>
              <a:rPr lang="en-US" sz="2800"/>
              <a:t>Sewer budgeted revenue requirements are projected to increase by 32% in FY 2027 compared to FY 2026 actual expenditures</a:t>
            </a:r>
          </a:p>
          <a:p>
            <a:pPr marL="227965" indent="-227965"/>
            <a:r>
              <a:rPr lang="en-US" sz="2800"/>
              <a:t>Water Fund plans to spend approximately $53 Million on capital improvements over FY 2027 – FY 2032</a:t>
            </a:r>
          </a:p>
          <a:p>
            <a:pPr marL="227965" indent="-227965"/>
            <a:r>
              <a:rPr lang="en-US" sz="2800"/>
              <a:t>Sewer Fund plans to spend approximately $127 Million on capital improvements over FY 2027 – FY 2032</a:t>
            </a:r>
          </a:p>
        </p:txBody>
      </p:sp>
    </p:spTree>
    <p:extLst>
      <p:ext uri="{BB962C8B-B14F-4D97-AF65-F5344CB8AC3E}">
        <p14:creationId xmlns:p14="http://schemas.microsoft.com/office/powerpoint/2010/main" val="1244858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431EEC-9948-56B2-DB33-148EA04632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F03002-8B82-0CAB-73EE-17E353731B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452760"/>
            <a:ext cx="12192000" cy="5505451"/>
          </a:xfrm>
        </p:spPr>
        <p:txBody>
          <a:bodyPr>
            <a:normAutofit/>
          </a:bodyPr>
          <a:lstStyle/>
          <a:p>
            <a:r>
              <a:rPr lang="en-US" sz="6600">
                <a:latin typeface="Calisto MT" panose="02040603050505030304" pitchFamily="18" charset="0"/>
              </a:rPr>
              <a:t>Financial Projections with Current Rates</a:t>
            </a:r>
          </a:p>
        </p:txBody>
      </p:sp>
    </p:spTree>
    <p:extLst>
      <p:ext uri="{BB962C8B-B14F-4D97-AF65-F5344CB8AC3E}">
        <p14:creationId xmlns:p14="http://schemas.microsoft.com/office/powerpoint/2010/main" val="581862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962C14-5BEB-42A0-9F36-88A042EFC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498" y="1044452"/>
            <a:ext cx="7849003" cy="476909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1307E7F-4FA9-EB13-3F21-19307006E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716" y="0"/>
            <a:ext cx="11020175" cy="772261"/>
          </a:xfrm>
        </p:spPr>
        <p:txBody>
          <a:bodyPr/>
          <a:lstStyle/>
          <a:p>
            <a:pPr algn="ctr"/>
            <a:r>
              <a:rPr lang="en-US"/>
              <a:t>Water Financial Plan with Current Rates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DC2A5B-18E2-95FD-798E-2DBF653E8F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09BA88BE-3219-F62B-A9E4-8760A54B6D3F}"/>
              </a:ext>
            </a:extLst>
          </p:cNvPr>
          <p:cNvSpPr/>
          <p:nvPr/>
        </p:nvSpPr>
        <p:spPr>
          <a:xfrm>
            <a:off x="260396" y="3665780"/>
            <a:ext cx="2152358" cy="1000146"/>
          </a:xfrm>
          <a:prstGeom prst="wedgeRoundRectCallout">
            <a:avLst>
              <a:gd name="adj1" fmla="val 114882"/>
              <a:gd name="adj2" fmla="val 33489"/>
              <a:gd name="adj3" fmla="val 16667"/>
            </a:avLst>
          </a:prstGeom>
          <a:solidFill>
            <a:schemeClr val="bg2"/>
          </a:solidFill>
          <a:ln w="25400">
            <a:solidFill>
              <a:schemeClr val="accent2">
                <a:lumMod val="75000"/>
              </a:schemeClr>
            </a:solidFill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1000"/>
              </a:spcBef>
            </a:pPr>
            <a:r>
              <a:rPr lang="en-US" sz="1300" b="1">
                <a:solidFill>
                  <a:schemeClr val="tx1"/>
                </a:solidFill>
              </a:rPr>
              <a:t>1. Relatively stable projections for operational costs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0A7391F8-9294-8F2F-886D-8E834423FFB6}"/>
              </a:ext>
            </a:extLst>
          </p:cNvPr>
          <p:cNvSpPr/>
          <p:nvPr/>
        </p:nvSpPr>
        <p:spPr>
          <a:xfrm>
            <a:off x="3535809" y="1838078"/>
            <a:ext cx="2152358" cy="739314"/>
          </a:xfrm>
          <a:prstGeom prst="wedgeRoundRectCallout">
            <a:avLst>
              <a:gd name="adj1" fmla="val 61811"/>
              <a:gd name="adj2" fmla="val 177305"/>
              <a:gd name="adj3" fmla="val 16667"/>
            </a:avLst>
          </a:prstGeom>
          <a:solidFill>
            <a:schemeClr val="bg2"/>
          </a:solidFill>
          <a:ln w="25400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1000"/>
              </a:spcBef>
            </a:pPr>
            <a:r>
              <a:rPr lang="en-US" sz="1300" b="1">
                <a:solidFill>
                  <a:schemeClr val="tx1"/>
                </a:solidFill>
              </a:rPr>
              <a:t>2. Minor cost decrease of loan payment as existing loans are repaid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9B1D9164-B876-110E-5CA2-D5BF4D8B17DC}"/>
              </a:ext>
            </a:extLst>
          </p:cNvPr>
          <p:cNvSpPr/>
          <p:nvPr/>
        </p:nvSpPr>
        <p:spPr>
          <a:xfrm>
            <a:off x="8189648" y="1249300"/>
            <a:ext cx="2234746" cy="685339"/>
          </a:xfrm>
          <a:prstGeom prst="wedgeRoundRectCallout">
            <a:avLst>
              <a:gd name="adj1" fmla="val -43908"/>
              <a:gd name="adj2" fmla="val 191692"/>
              <a:gd name="adj3" fmla="val 16667"/>
            </a:avLst>
          </a:prstGeom>
          <a:solidFill>
            <a:schemeClr val="bg2"/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1000"/>
              </a:spcBef>
            </a:pPr>
            <a:r>
              <a:rPr lang="en-US" sz="1300" b="1">
                <a:solidFill>
                  <a:schemeClr val="tx1"/>
                </a:solidFill>
              </a:rPr>
              <a:t>3. Expense growth largely due to new debt service associated with the CIP</a:t>
            </a: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30D2E32A-EECA-2CF0-E1BC-FBE8213C0CF8}"/>
              </a:ext>
            </a:extLst>
          </p:cNvPr>
          <p:cNvSpPr/>
          <p:nvPr/>
        </p:nvSpPr>
        <p:spPr>
          <a:xfrm>
            <a:off x="9522605" y="4382523"/>
            <a:ext cx="2234746" cy="685339"/>
          </a:xfrm>
          <a:prstGeom prst="wedgeRoundRectCallout">
            <a:avLst>
              <a:gd name="adj1" fmla="val -89371"/>
              <a:gd name="adj2" fmla="val -198694"/>
              <a:gd name="adj3" fmla="val 16667"/>
            </a:avLst>
          </a:prstGeom>
          <a:solidFill>
            <a:schemeClr val="bg2"/>
          </a:solidFill>
          <a:ln w="25400">
            <a:solidFill>
              <a:schemeClr val="tx1"/>
            </a:solidFill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1000"/>
              </a:spcBef>
            </a:pPr>
            <a:r>
              <a:rPr lang="en-US" sz="1300" b="1">
                <a:solidFill>
                  <a:schemeClr val="tx1"/>
                </a:solidFill>
              </a:rPr>
              <a:t>4. Revenue (at current rates) projected to fall short of expected costs</a:t>
            </a:r>
          </a:p>
        </p:txBody>
      </p:sp>
    </p:spTree>
    <p:extLst>
      <p:ext uri="{BB962C8B-B14F-4D97-AF65-F5344CB8AC3E}">
        <p14:creationId xmlns:p14="http://schemas.microsoft.com/office/powerpoint/2010/main" val="3383394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D7E0C-9100-C147-C3E0-B8F63573B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9BC8F6-2F3E-C0FF-E3D6-C031F5489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4992" y="1530104"/>
            <a:ext cx="7817252" cy="4826248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C87927D5-CD57-4BC6-024B-C7A15DC85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716" y="0"/>
            <a:ext cx="11020175" cy="772261"/>
          </a:xfrm>
        </p:spPr>
        <p:txBody>
          <a:bodyPr/>
          <a:lstStyle/>
          <a:p>
            <a:pPr algn="ctr"/>
            <a:r>
              <a:rPr lang="en-US"/>
              <a:t>Water Financial Plan with Current Rates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CECB5C-28BC-60D2-9664-FAA778EC83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3DA48356-0B7C-82E2-02BA-E7BE9F2E5418}"/>
              </a:ext>
            </a:extLst>
          </p:cNvPr>
          <p:cNvSpPr/>
          <p:nvPr/>
        </p:nvSpPr>
        <p:spPr>
          <a:xfrm>
            <a:off x="9312020" y="3757321"/>
            <a:ext cx="2024094" cy="1364913"/>
          </a:xfrm>
          <a:prstGeom prst="wedgeRoundRectCallout">
            <a:avLst>
              <a:gd name="adj1" fmla="val -117328"/>
              <a:gd name="adj2" fmla="val -58090"/>
              <a:gd name="adj3" fmla="val 16667"/>
            </a:avLst>
          </a:prstGeom>
          <a:solidFill>
            <a:schemeClr val="bg2"/>
          </a:solidFill>
          <a:ln w="25400">
            <a:solidFill>
              <a:schemeClr val="accent2">
                <a:lumMod val="75000"/>
              </a:schemeClr>
            </a:solidFill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1000"/>
              </a:spcBef>
            </a:pPr>
            <a:r>
              <a:rPr lang="en-US" sz="1300" b="1">
                <a:solidFill>
                  <a:schemeClr val="tx1"/>
                </a:solidFill>
              </a:rPr>
              <a:t>Without rate adjustments, recurring annual expenses above revenues will need to be subsidized by the General Fund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52B483AF-254F-CAF0-B5AA-5AA8892863E5}"/>
              </a:ext>
            </a:extLst>
          </p:cNvPr>
          <p:cNvSpPr/>
          <p:nvPr/>
        </p:nvSpPr>
        <p:spPr>
          <a:xfrm>
            <a:off x="8990698" y="869000"/>
            <a:ext cx="2152358" cy="1000146"/>
          </a:xfrm>
          <a:prstGeom prst="wedgeRoundRectCallout">
            <a:avLst>
              <a:gd name="adj1" fmla="val -81486"/>
              <a:gd name="adj2" fmla="val 107181"/>
              <a:gd name="adj3" fmla="val 16667"/>
            </a:avLst>
          </a:prstGeom>
          <a:solidFill>
            <a:schemeClr val="bg2"/>
          </a:solidFill>
          <a:ln w="25400">
            <a:solidFill>
              <a:schemeClr val="accent4"/>
            </a:solidFill>
            <a:prstDash val="solid"/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1000"/>
              </a:spcBef>
            </a:pPr>
            <a:r>
              <a:rPr lang="en-US" sz="1300" b="1">
                <a:solidFill>
                  <a:schemeClr val="tx1"/>
                </a:solidFill>
              </a:rPr>
              <a:t>Inflationary impacts will gradually increase the appropriate reserve goals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FB7030-9B8B-5145-2C8A-89EFBDCB22C3}"/>
              </a:ext>
            </a:extLst>
          </p:cNvPr>
          <p:cNvSpPr txBox="1"/>
          <p:nvPr/>
        </p:nvSpPr>
        <p:spPr>
          <a:xfrm>
            <a:off x="671716" y="2889972"/>
            <a:ext cx="2152358" cy="1734697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/>
              <a:t>Projected reserve balances show the fund cannot meet its reserve target without rate adjustments</a:t>
            </a:r>
          </a:p>
        </p:txBody>
      </p:sp>
    </p:spTree>
    <p:extLst>
      <p:ext uri="{BB962C8B-B14F-4D97-AF65-F5344CB8AC3E}">
        <p14:creationId xmlns:p14="http://schemas.microsoft.com/office/powerpoint/2010/main" val="4058324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6C39-A542-97D8-8708-3B529F1A5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83BA807-781D-64C8-F387-9387E72C7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6425" y="1034927"/>
            <a:ext cx="7779150" cy="4788146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DC612CAD-3405-989B-B3E8-270FB622A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716" y="0"/>
            <a:ext cx="11020175" cy="772261"/>
          </a:xfrm>
        </p:spPr>
        <p:txBody>
          <a:bodyPr/>
          <a:lstStyle/>
          <a:p>
            <a:pPr algn="ctr"/>
            <a:r>
              <a:rPr lang="en-US"/>
              <a:t>Sewer Financial Plan with Current Rates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43FB7F-7315-E734-8A4E-0A2620834D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760C831C-BEBE-6A51-8084-6B9177C111BA}"/>
              </a:ext>
            </a:extLst>
          </p:cNvPr>
          <p:cNvSpPr/>
          <p:nvPr/>
        </p:nvSpPr>
        <p:spPr>
          <a:xfrm>
            <a:off x="525734" y="4027577"/>
            <a:ext cx="1811620" cy="1000146"/>
          </a:xfrm>
          <a:prstGeom prst="wedgeRoundRectCallout">
            <a:avLst>
              <a:gd name="adj1" fmla="val 128433"/>
              <a:gd name="adj2" fmla="val 18825"/>
              <a:gd name="adj3" fmla="val 16667"/>
            </a:avLst>
          </a:prstGeom>
          <a:solidFill>
            <a:schemeClr val="bg2"/>
          </a:solidFill>
          <a:ln w="25400">
            <a:solidFill>
              <a:schemeClr val="accent2">
                <a:lumMod val="75000"/>
              </a:schemeClr>
            </a:solidFill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1000"/>
              </a:spcBef>
            </a:pPr>
            <a:r>
              <a:rPr lang="en-US" sz="1300" b="1">
                <a:solidFill>
                  <a:schemeClr val="tx1"/>
                </a:solidFill>
              </a:rPr>
              <a:t>1. Relatively stable projections for operational costs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36224E27-4854-E697-C232-8D072C7E00D6}"/>
              </a:ext>
            </a:extLst>
          </p:cNvPr>
          <p:cNvSpPr/>
          <p:nvPr/>
        </p:nvSpPr>
        <p:spPr>
          <a:xfrm>
            <a:off x="3295246" y="1711997"/>
            <a:ext cx="2152358" cy="772261"/>
          </a:xfrm>
          <a:prstGeom prst="wedgeRoundRectCallout">
            <a:avLst>
              <a:gd name="adj1" fmla="val 71478"/>
              <a:gd name="adj2" fmla="val 184285"/>
              <a:gd name="adj3" fmla="val 16667"/>
            </a:avLst>
          </a:prstGeom>
          <a:solidFill>
            <a:schemeClr val="bg2"/>
          </a:solidFill>
          <a:ln w="25400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1000"/>
              </a:spcBef>
            </a:pPr>
            <a:r>
              <a:rPr lang="en-US" sz="1300" b="1">
                <a:solidFill>
                  <a:schemeClr val="tx1"/>
                </a:solidFill>
              </a:rPr>
              <a:t>2. Minor cost decrease as existing loans are repaid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FB9993D9-0CB3-6B7A-ECDF-B1C192A8EEE2}"/>
              </a:ext>
            </a:extLst>
          </p:cNvPr>
          <p:cNvSpPr/>
          <p:nvPr/>
        </p:nvSpPr>
        <p:spPr>
          <a:xfrm>
            <a:off x="8044010" y="1325866"/>
            <a:ext cx="2234746" cy="772261"/>
          </a:xfrm>
          <a:prstGeom prst="wedgeRoundRectCallout">
            <a:avLst>
              <a:gd name="adj1" fmla="val -44666"/>
              <a:gd name="adj2" fmla="val 165380"/>
              <a:gd name="adj3" fmla="val 16667"/>
            </a:avLst>
          </a:prstGeom>
          <a:solidFill>
            <a:schemeClr val="bg2"/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1000"/>
              </a:spcBef>
            </a:pPr>
            <a:r>
              <a:rPr lang="en-US" sz="1300" b="1">
                <a:solidFill>
                  <a:schemeClr val="tx1"/>
                </a:solidFill>
              </a:rPr>
              <a:t>3. Expense growth largely due to new debt service associated with the CIP</a:t>
            </a: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899C3112-AC5F-BF41-E865-23D8EB760A41}"/>
              </a:ext>
            </a:extLst>
          </p:cNvPr>
          <p:cNvSpPr/>
          <p:nvPr/>
        </p:nvSpPr>
        <p:spPr>
          <a:xfrm>
            <a:off x="9820530" y="4650388"/>
            <a:ext cx="2234746" cy="772261"/>
          </a:xfrm>
          <a:prstGeom prst="wedgeRoundRectCallout">
            <a:avLst>
              <a:gd name="adj1" fmla="val -94466"/>
              <a:gd name="adj2" fmla="val -158667"/>
              <a:gd name="adj3" fmla="val 16667"/>
            </a:avLst>
          </a:prstGeom>
          <a:solidFill>
            <a:schemeClr val="bg2"/>
          </a:solidFill>
          <a:ln w="25400">
            <a:solidFill>
              <a:schemeClr val="tx1"/>
            </a:solidFill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1000"/>
              </a:spcBef>
            </a:pPr>
            <a:r>
              <a:rPr lang="en-US" sz="1300" b="1">
                <a:solidFill>
                  <a:schemeClr val="tx1"/>
                </a:solidFill>
              </a:rPr>
              <a:t>4. Revenue (at current rates) projected to fall short of expected costs</a:t>
            </a:r>
          </a:p>
        </p:txBody>
      </p:sp>
    </p:spTree>
    <p:extLst>
      <p:ext uri="{BB962C8B-B14F-4D97-AF65-F5344CB8AC3E}">
        <p14:creationId xmlns:p14="http://schemas.microsoft.com/office/powerpoint/2010/main" val="1327804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95969-7740-D1EF-5440-2BC988B16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2C2F26A-5C91-4E4B-BB97-22A1ED971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7218" y="1549155"/>
            <a:ext cx="7772799" cy="4788146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52A0393D-6513-166C-D2CE-E5976977B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716" y="0"/>
            <a:ext cx="11020175" cy="772261"/>
          </a:xfrm>
        </p:spPr>
        <p:txBody>
          <a:bodyPr/>
          <a:lstStyle/>
          <a:p>
            <a:pPr algn="ctr"/>
            <a:r>
              <a:rPr lang="en-US"/>
              <a:t>Sewer Financial Plan with Current Rates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7DC271-D5C9-C47D-1475-F2F1C74FC9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9821F365-3971-55A4-AEBB-B05C9EABB389}"/>
              </a:ext>
            </a:extLst>
          </p:cNvPr>
          <p:cNvSpPr/>
          <p:nvPr/>
        </p:nvSpPr>
        <p:spPr>
          <a:xfrm>
            <a:off x="9312020" y="3757321"/>
            <a:ext cx="2024094" cy="1364913"/>
          </a:xfrm>
          <a:prstGeom prst="wedgeRoundRectCallout">
            <a:avLst>
              <a:gd name="adj1" fmla="val -117328"/>
              <a:gd name="adj2" fmla="val -58090"/>
              <a:gd name="adj3" fmla="val 16667"/>
            </a:avLst>
          </a:prstGeom>
          <a:solidFill>
            <a:schemeClr val="bg2"/>
          </a:solidFill>
          <a:ln w="25400">
            <a:solidFill>
              <a:schemeClr val="accent2">
                <a:lumMod val="75000"/>
              </a:schemeClr>
            </a:solidFill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1000"/>
              </a:spcBef>
            </a:pPr>
            <a:r>
              <a:rPr lang="en-US" sz="1300" b="1">
                <a:solidFill>
                  <a:schemeClr val="tx1"/>
                </a:solidFill>
              </a:rPr>
              <a:t>Without rate adjustments, recurring annual expenses above revenues will need to be subsidized by the General Fund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2889E036-6F19-3E61-2A12-17ACA34AC156}"/>
              </a:ext>
            </a:extLst>
          </p:cNvPr>
          <p:cNvSpPr/>
          <p:nvPr/>
        </p:nvSpPr>
        <p:spPr>
          <a:xfrm>
            <a:off x="8990698" y="869000"/>
            <a:ext cx="2152358" cy="1000146"/>
          </a:xfrm>
          <a:prstGeom prst="wedgeRoundRectCallout">
            <a:avLst>
              <a:gd name="adj1" fmla="val -81486"/>
              <a:gd name="adj2" fmla="val 107181"/>
              <a:gd name="adj3" fmla="val 16667"/>
            </a:avLst>
          </a:prstGeom>
          <a:solidFill>
            <a:schemeClr val="bg2"/>
          </a:solidFill>
          <a:ln w="25400">
            <a:solidFill>
              <a:schemeClr val="accent4"/>
            </a:solidFill>
            <a:prstDash val="solid"/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1000"/>
              </a:spcBef>
            </a:pPr>
            <a:r>
              <a:rPr lang="en-US" sz="1300" b="1">
                <a:solidFill>
                  <a:schemeClr val="tx1"/>
                </a:solidFill>
              </a:rPr>
              <a:t>Inflationary impacts will gradually increase the appropriate reserve goals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FFE411-B04B-67DE-B865-970E203B8186}"/>
              </a:ext>
            </a:extLst>
          </p:cNvPr>
          <p:cNvSpPr txBox="1"/>
          <p:nvPr/>
        </p:nvSpPr>
        <p:spPr>
          <a:xfrm>
            <a:off x="671716" y="2889972"/>
            <a:ext cx="2152358" cy="1734697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/>
              <a:t>Projected reserve balances show the fund cannot meet its reserve target without rate adjustments</a:t>
            </a:r>
          </a:p>
        </p:txBody>
      </p:sp>
    </p:spTree>
    <p:extLst>
      <p:ext uri="{BB962C8B-B14F-4D97-AF65-F5344CB8AC3E}">
        <p14:creationId xmlns:p14="http://schemas.microsoft.com/office/powerpoint/2010/main" val="1968323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431EEC-9948-56B2-DB33-148EA04632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F03002-8B82-0CAB-73EE-17E353731B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sz="6600"/>
              <a:t>Recommended</a:t>
            </a:r>
          </a:p>
          <a:p>
            <a:r>
              <a:rPr lang="en-US" sz="6600"/>
              <a:t>Rate Adjustments</a:t>
            </a:r>
          </a:p>
        </p:txBody>
      </p:sp>
    </p:spTree>
    <p:extLst>
      <p:ext uri="{BB962C8B-B14F-4D97-AF65-F5344CB8AC3E}">
        <p14:creationId xmlns:p14="http://schemas.microsoft.com/office/powerpoint/2010/main" val="400918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6222C-FEF2-B677-60F5-4F4C93550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83F21-0A77-8813-40C3-0F750C83A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523"/>
            <a:ext cx="12192000" cy="1249845"/>
          </a:xfrm>
        </p:spPr>
        <p:txBody>
          <a:bodyPr/>
          <a:lstStyle/>
          <a:p>
            <a:pPr algn="ctr"/>
            <a:r>
              <a:rPr lang="en-US"/>
              <a:t>Recommended Rate Revenue Increases</a:t>
            </a:r>
            <a:br>
              <a:rPr lang="en-US"/>
            </a:b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20D8D0-A731-4D42-0492-0A423E6552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A1070B-E53E-4F23-90CF-57ED1B7E60C0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800" b="1" i="0" u="none" strike="noStrike" kern="1200" cap="none" spc="0" normalizeH="0" baseline="0" noProof="0">
              <a:ln>
                <a:noFill/>
              </a:ln>
              <a:solidFill>
                <a:srgbClr val="023B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2A7CCB8-391F-E7E7-2B46-C179B5BF1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097" y="1332408"/>
            <a:ext cx="10815806" cy="5023944"/>
          </a:xfrm>
        </p:spPr>
        <p:txBody>
          <a:bodyPr vert="horz" lIns="0" tIns="0" rIns="0" bIns="0" rtlCol="0" anchor="t">
            <a:normAutofit/>
          </a:bodyPr>
          <a:lstStyle/>
          <a:p>
            <a:pPr marL="227965" indent="-227965"/>
            <a:r>
              <a:rPr lang="en-US" sz="2800"/>
              <a:t>Raftelis recommends the following annual increases to the existing revenue base by fiscal year:</a:t>
            </a:r>
          </a:p>
          <a:p>
            <a:pPr marL="0" indent="0">
              <a:buNone/>
            </a:pPr>
            <a:endParaRPr lang="en-US" sz="2800"/>
          </a:p>
          <a:p>
            <a:pPr marL="0" indent="0">
              <a:buNone/>
            </a:pPr>
            <a:endParaRPr lang="en-US" sz="2800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 sz="2600">
              <a:cs typeface="Arial"/>
            </a:endParaRPr>
          </a:p>
        </p:txBody>
      </p:sp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E8C39A49-2756-E25C-F59E-DD2E28E8F5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6500424"/>
              </p:ext>
            </p:extLst>
          </p:nvPr>
        </p:nvGraphicFramePr>
        <p:xfrm>
          <a:off x="1780942" y="2582253"/>
          <a:ext cx="8630115" cy="122428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474619">
                  <a:extLst>
                    <a:ext uri="{9D8B030D-6E8A-4147-A177-3AD203B41FA5}">
                      <a16:colId xmlns:a16="http://schemas.microsoft.com/office/drawing/2014/main" val="1182074835"/>
                    </a:ext>
                  </a:extLst>
                </a:gridCol>
                <a:gridCol w="1025916">
                  <a:extLst>
                    <a:ext uri="{9D8B030D-6E8A-4147-A177-3AD203B41FA5}">
                      <a16:colId xmlns:a16="http://schemas.microsoft.com/office/drawing/2014/main" val="1206899414"/>
                    </a:ext>
                  </a:extLst>
                </a:gridCol>
                <a:gridCol w="1025916">
                  <a:extLst>
                    <a:ext uri="{9D8B030D-6E8A-4147-A177-3AD203B41FA5}">
                      <a16:colId xmlns:a16="http://schemas.microsoft.com/office/drawing/2014/main" val="2861769665"/>
                    </a:ext>
                  </a:extLst>
                </a:gridCol>
                <a:gridCol w="1025916">
                  <a:extLst>
                    <a:ext uri="{9D8B030D-6E8A-4147-A177-3AD203B41FA5}">
                      <a16:colId xmlns:a16="http://schemas.microsoft.com/office/drawing/2014/main" val="2262604061"/>
                    </a:ext>
                  </a:extLst>
                </a:gridCol>
                <a:gridCol w="1025916">
                  <a:extLst>
                    <a:ext uri="{9D8B030D-6E8A-4147-A177-3AD203B41FA5}">
                      <a16:colId xmlns:a16="http://schemas.microsoft.com/office/drawing/2014/main" val="3449317809"/>
                    </a:ext>
                  </a:extLst>
                </a:gridCol>
                <a:gridCol w="1025916">
                  <a:extLst>
                    <a:ext uri="{9D8B030D-6E8A-4147-A177-3AD203B41FA5}">
                      <a16:colId xmlns:a16="http://schemas.microsoft.com/office/drawing/2014/main" val="1490118858"/>
                    </a:ext>
                  </a:extLst>
                </a:gridCol>
                <a:gridCol w="1025916">
                  <a:extLst>
                    <a:ext uri="{9D8B030D-6E8A-4147-A177-3AD203B41FA5}">
                      <a16:colId xmlns:a16="http://schemas.microsoft.com/office/drawing/2014/main" val="2901583645"/>
                    </a:ext>
                  </a:extLst>
                </a:gridCol>
              </a:tblGrid>
              <a:tr h="52324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chemeClr val="bg2"/>
                          </a:solidFill>
                        </a:rPr>
                        <a:t>Water Fund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296" rtl="0" eaLnBrk="1" fontAlgn="ctr" latinLnBrk="0" hangingPunct="1"/>
                      <a:r>
                        <a:rPr lang="en-US" sz="1800" b="1" u="sng" kern="1200">
                          <a:solidFill>
                            <a:schemeClr val="bg2"/>
                          </a:solidFill>
                        </a:rPr>
                        <a:t>FY 2027</a:t>
                      </a:r>
                      <a:endParaRPr lang="en-US" sz="1800" b="1" u="sng" kern="120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296" rtl="0" eaLnBrk="1" fontAlgn="ctr" latinLnBrk="0" hangingPunct="1"/>
                      <a:r>
                        <a:rPr lang="en-US" sz="1800" b="1" u="sng" kern="1200">
                          <a:solidFill>
                            <a:schemeClr val="bg2"/>
                          </a:solidFill>
                        </a:rPr>
                        <a:t>FY 2028</a:t>
                      </a:r>
                      <a:endParaRPr lang="en-US" sz="1800" b="1" u="sng" kern="120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296" rtl="0" eaLnBrk="1" fontAlgn="ctr" latinLnBrk="0" hangingPunct="1"/>
                      <a:r>
                        <a:rPr lang="en-US" sz="1800" b="1" u="sng" kern="1200">
                          <a:solidFill>
                            <a:schemeClr val="bg2"/>
                          </a:solidFill>
                        </a:rPr>
                        <a:t>FY 2029</a:t>
                      </a:r>
                      <a:endParaRPr lang="en-US" sz="1800" b="1" u="sng" kern="120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296" rtl="0" eaLnBrk="1" fontAlgn="ctr" latinLnBrk="0" hangingPunct="1"/>
                      <a:r>
                        <a:rPr lang="en-US" sz="1800" b="1" u="sng" kern="1200">
                          <a:solidFill>
                            <a:schemeClr val="bg2"/>
                          </a:solidFill>
                        </a:rPr>
                        <a:t>FY 2030</a:t>
                      </a:r>
                      <a:endParaRPr lang="en-US" sz="1800" b="1" u="sng" kern="120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296" rtl="0" eaLnBrk="1" fontAlgn="ctr" latinLnBrk="0" hangingPunct="1"/>
                      <a:r>
                        <a:rPr lang="en-US" sz="1800" b="1" u="sng" kern="1200">
                          <a:solidFill>
                            <a:schemeClr val="bg2"/>
                          </a:solidFill>
                        </a:rPr>
                        <a:t>FY 2031</a:t>
                      </a:r>
                      <a:endParaRPr lang="en-US" sz="1800" b="1" u="sng" kern="120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296" rtl="0" eaLnBrk="1" fontAlgn="ctr" latinLnBrk="0" hangingPunct="1"/>
                      <a:r>
                        <a:rPr lang="en-US" sz="1800" b="1" u="sng" kern="120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FY 2032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8922833"/>
                  </a:ext>
                </a:extLst>
              </a:tr>
              <a:tr h="523240">
                <a:tc>
                  <a:txBody>
                    <a:bodyPr/>
                    <a:lstStyle/>
                    <a:p>
                      <a:pPr algn="ctr"/>
                      <a:r>
                        <a:rPr lang="en-US" sz="2000" b="1"/>
                        <a:t>  Rate Revenue Increase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296" rtl="0" eaLnBrk="1" fontAlgn="b" latinLnBrk="0" hangingPunct="1"/>
                      <a:r>
                        <a:rPr lang="en-US" sz="1800" b="1" kern="1200">
                          <a:solidFill>
                            <a:schemeClr val="tx1"/>
                          </a:solidFill>
                        </a:rPr>
                        <a:t>12.0%</a:t>
                      </a:r>
                      <a:endParaRPr lang="en-US" sz="1800" b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29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23B4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12.0%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29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23B4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12.0%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29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23B4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8.0%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29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23B4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8.0%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29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23B4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8.0%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39196618"/>
                  </a:ext>
                </a:extLst>
              </a:tr>
            </a:tbl>
          </a:graphicData>
        </a:graphic>
      </p:graphicFrame>
      <p:graphicFrame>
        <p:nvGraphicFramePr>
          <p:cNvPr id="8" name="Table 5">
            <a:extLst>
              <a:ext uri="{FF2B5EF4-FFF2-40B4-BE49-F238E27FC236}">
                <a16:creationId xmlns:a16="http://schemas.microsoft.com/office/drawing/2014/main" id="{DB9CE6C4-AB2C-2A16-4FD1-7BD77BD4D1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12697"/>
              </p:ext>
            </p:extLst>
          </p:nvPr>
        </p:nvGraphicFramePr>
        <p:xfrm>
          <a:off x="1780942" y="3985529"/>
          <a:ext cx="8630115" cy="122428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474619">
                  <a:extLst>
                    <a:ext uri="{9D8B030D-6E8A-4147-A177-3AD203B41FA5}">
                      <a16:colId xmlns:a16="http://schemas.microsoft.com/office/drawing/2014/main" val="1182074835"/>
                    </a:ext>
                  </a:extLst>
                </a:gridCol>
                <a:gridCol w="1025916">
                  <a:extLst>
                    <a:ext uri="{9D8B030D-6E8A-4147-A177-3AD203B41FA5}">
                      <a16:colId xmlns:a16="http://schemas.microsoft.com/office/drawing/2014/main" val="1206899414"/>
                    </a:ext>
                  </a:extLst>
                </a:gridCol>
                <a:gridCol w="1025916">
                  <a:extLst>
                    <a:ext uri="{9D8B030D-6E8A-4147-A177-3AD203B41FA5}">
                      <a16:colId xmlns:a16="http://schemas.microsoft.com/office/drawing/2014/main" val="2861769665"/>
                    </a:ext>
                  </a:extLst>
                </a:gridCol>
                <a:gridCol w="1025916">
                  <a:extLst>
                    <a:ext uri="{9D8B030D-6E8A-4147-A177-3AD203B41FA5}">
                      <a16:colId xmlns:a16="http://schemas.microsoft.com/office/drawing/2014/main" val="2262604061"/>
                    </a:ext>
                  </a:extLst>
                </a:gridCol>
                <a:gridCol w="1025916">
                  <a:extLst>
                    <a:ext uri="{9D8B030D-6E8A-4147-A177-3AD203B41FA5}">
                      <a16:colId xmlns:a16="http://schemas.microsoft.com/office/drawing/2014/main" val="3449317809"/>
                    </a:ext>
                  </a:extLst>
                </a:gridCol>
                <a:gridCol w="1025916">
                  <a:extLst>
                    <a:ext uri="{9D8B030D-6E8A-4147-A177-3AD203B41FA5}">
                      <a16:colId xmlns:a16="http://schemas.microsoft.com/office/drawing/2014/main" val="1490118858"/>
                    </a:ext>
                  </a:extLst>
                </a:gridCol>
                <a:gridCol w="1025916">
                  <a:extLst>
                    <a:ext uri="{9D8B030D-6E8A-4147-A177-3AD203B41FA5}">
                      <a16:colId xmlns:a16="http://schemas.microsoft.com/office/drawing/2014/main" val="2901583645"/>
                    </a:ext>
                  </a:extLst>
                </a:gridCol>
              </a:tblGrid>
              <a:tr h="52324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chemeClr val="bg2"/>
                          </a:solidFill>
                        </a:rPr>
                        <a:t>Sewer Fund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296" rtl="0" eaLnBrk="1" fontAlgn="ctr" latinLnBrk="0" hangingPunct="1"/>
                      <a:r>
                        <a:rPr lang="en-US" sz="1800" b="1" u="sng" kern="1200">
                          <a:solidFill>
                            <a:schemeClr val="bg2"/>
                          </a:solidFill>
                        </a:rPr>
                        <a:t>FY 2027</a:t>
                      </a:r>
                      <a:endParaRPr lang="en-US" sz="1800" b="1" u="sng" kern="120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296" rtl="0" eaLnBrk="1" fontAlgn="ctr" latinLnBrk="0" hangingPunct="1"/>
                      <a:r>
                        <a:rPr lang="en-US" sz="1800" b="1" u="sng" kern="1200">
                          <a:solidFill>
                            <a:schemeClr val="bg2"/>
                          </a:solidFill>
                        </a:rPr>
                        <a:t>FY 2028</a:t>
                      </a:r>
                      <a:endParaRPr lang="en-US" sz="1800" b="1" u="sng" kern="120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296" rtl="0" eaLnBrk="1" fontAlgn="ctr" latinLnBrk="0" hangingPunct="1"/>
                      <a:r>
                        <a:rPr lang="en-US" sz="1800" b="1" u="sng" kern="1200">
                          <a:solidFill>
                            <a:schemeClr val="bg2"/>
                          </a:solidFill>
                        </a:rPr>
                        <a:t>FY 2029</a:t>
                      </a:r>
                      <a:endParaRPr lang="en-US" sz="1800" b="1" u="sng" kern="120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296" rtl="0" eaLnBrk="1" fontAlgn="ctr" latinLnBrk="0" hangingPunct="1"/>
                      <a:r>
                        <a:rPr lang="en-US" sz="1800" b="1" u="sng" kern="1200">
                          <a:solidFill>
                            <a:schemeClr val="bg2"/>
                          </a:solidFill>
                        </a:rPr>
                        <a:t>FY 2030</a:t>
                      </a:r>
                      <a:endParaRPr lang="en-US" sz="1800" b="1" u="sng" kern="120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296" rtl="0" eaLnBrk="1" fontAlgn="ctr" latinLnBrk="0" hangingPunct="1"/>
                      <a:r>
                        <a:rPr lang="en-US" sz="1800" b="1" u="sng" kern="1200">
                          <a:solidFill>
                            <a:schemeClr val="bg2"/>
                          </a:solidFill>
                        </a:rPr>
                        <a:t>FY 2031</a:t>
                      </a:r>
                      <a:endParaRPr lang="en-US" sz="1800" b="1" u="sng" kern="120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296" rtl="0" eaLnBrk="1" fontAlgn="ctr" latinLnBrk="0" hangingPunct="1"/>
                      <a:r>
                        <a:rPr lang="en-US" sz="1800" b="1" u="sng" kern="120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FY 2032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8922833"/>
                  </a:ext>
                </a:extLst>
              </a:tr>
              <a:tr h="523240">
                <a:tc>
                  <a:txBody>
                    <a:bodyPr/>
                    <a:lstStyle/>
                    <a:p>
                      <a:pPr algn="ctr"/>
                      <a:r>
                        <a:rPr lang="en-US" sz="2000" b="1"/>
                        <a:t>  Rate Revenue Increase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296" rtl="0" eaLnBrk="1" fontAlgn="b" latinLnBrk="0" hangingPunct="1"/>
                      <a:r>
                        <a:rPr lang="en-US" sz="1800" b="1" kern="1200">
                          <a:solidFill>
                            <a:schemeClr val="tx1"/>
                          </a:solidFill>
                        </a:rPr>
                        <a:t>50.0%</a:t>
                      </a:r>
                      <a:endParaRPr lang="en-US" sz="1800" b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29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23B4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15.0%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29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23B4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15.0%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29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23B4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15.0%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29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23B4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10.0%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29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23B4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10.0%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391966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8673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CDA53-5A2E-3A3B-210A-2732E298F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27FDF-1759-E249-B076-B48F2FB48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523"/>
            <a:ext cx="12192000" cy="1249845"/>
          </a:xfrm>
        </p:spPr>
        <p:txBody>
          <a:bodyPr/>
          <a:lstStyle/>
          <a:p>
            <a:pPr algn="ctr"/>
            <a:r>
              <a:rPr lang="en-US" dirty="0"/>
              <a:t>Delayed Increases Are Now Driving Larger Catch-Up Adjustments.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2EC91D-61F3-D9B4-4C23-5AEBF3D66F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A1070B-E53E-4F23-90CF-57ED1B7E60C0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800" b="1" i="0" u="none" strike="noStrike" kern="1200" cap="none" spc="0" normalizeH="0" baseline="0" noProof="0">
              <a:ln>
                <a:noFill/>
              </a:ln>
              <a:solidFill>
                <a:srgbClr val="023B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922A7DA-116F-F5B7-8527-AC071943C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11830"/>
            <a:ext cx="6083613" cy="43690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1D06B71-1329-BFE2-BF50-0FE7193EF0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7438" y="1811830"/>
            <a:ext cx="6064562" cy="4349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2304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F028D-3C50-351A-1760-3D5718816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F03C9B9-5FCA-3FCD-EB60-10203899D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522" y="3111415"/>
            <a:ext cx="5703891" cy="35425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151DF0-6CAD-8C52-7259-DFF39A555B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885" y="840230"/>
            <a:ext cx="6076402" cy="3737908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B2351FD2-F739-0211-3B54-67A168193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716" y="0"/>
            <a:ext cx="11020175" cy="772261"/>
          </a:xfrm>
        </p:spPr>
        <p:txBody>
          <a:bodyPr/>
          <a:lstStyle/>
          <a:p>
            <a:pPr algn="ctr"/>
            <a:r>
              <a:rPr lang="en-US"/>
              <a:t>Water Cash Flow with Recommended Rates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A15B6C-EE25-C17A-FE21-A92512DDB8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97FA1DC9-6A73-349E-1237-A55A8544A30C}"/>
              </a:ext>
            </a:extLst>
          </p:cNvPr>
          <p:cNvSpPr/>
          <p:nvPr/>
        </p:nvSpPr>
        <p:spPr>
          <a:xfrm>
            <a:off x="3849067" y="5154071"/>
            <a:ext cx="2024094" cy="1148538"/>
          </a:xfrm>
          <a:prstGeom prst="wedgeRoundRectCallout">
            <a:avLst>
              <a:gd name="adj1" fmla="val 166052"/>
              <a:gd name="adj2" fmla="val 15802"/>
              <a:gd name="adj3" fmla="val 16667"/>
            </a:avLst>
          </a:prstGeom>
          <a:solidFill>
            <a:schemeClr val="bg2"/>
          </a:solidFill>
          <a:ln w="25400">
            <a:solidFill>
              <a:schemeClr val="accent2">
                <a:lumMod val="75000"/>
              </a:schemeClr>
            </a:solidFill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1000"/>
              </a:spcBef>
            </a:pPr>
            <a:r>
              <a:rPr lang="en-US" sz="1300" b="1">
                <a:solidFill>
                  <a:schemeClr val="tx1"/>
                </a:solidFill>
              </a:rPr>
              <a:t>Operational reserve balances begin to grow over time, indicating the enterprise fund will be self-sufficient.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95C1C304-3AA8-3B8C-7AF8-92D40D5A6394}"/>
              </a:ext>
            </a:extLst>
          </p:cNvPr>
          <p:cNvSpPr/>
          <p:nvPr/>
        </p:nvSpPr>
        <p:spPr>
          <a:xfrm>
            <a:off x="7643384" y="1312818"/>
            <a:ext cx="2024094" cy="1364913"/>
          </a:xfrm>
          <a:prstGeom prst="wedgeRoundRectCallout">
            <a:avLst>
              <a:gd name="adj1" fmla="val -139541"/>
              <a:gd name="adj2" fmla="val -34622"/>
              <a:gd name="adj3" fmla="val 16667"/>
            </a:avLst>
          </a:prstGeom>
          <a:solidFill>
            <a:schemeClr val="bg2"/>
          </a:solidFill>
          <a:ln w="25400">
            <a:solidFill>
              <a:schemeClr val="tx1"/>
            </a:solidFill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1000"/>
              </a:spcBef>
            </a:pPr>
            <a:r>
              <a:rPr lang="en-US" sz="1300" b="1">
                <a:solidFill>
                  <a:schemeClr val="tx1"/>
                </a:solidFill>
              </a:rPr>
              <a:t>With rate adjustments, revenue projected to mirror or modestly outpace expected future costs.</a:t>
            </a:r>
          </a:p>
        </p:txBody>
      </p:sp>
    </p:spTree>
    <p:extLst>
      <p:ext uri="{BB962C8B-B14F-4D97-AF65-F5344CB8AC3E}">
        <p14:creationId xmlns:p14="http://schemas.microsoft.com/office/powerpoint/2010/main" val="402349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54B5-BAF6-240C-2E7D-9E6644403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41F3B59-D464-8694-F326-472DBF27E6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522" y="3070526"/>
            <a:ext cx="5700028" cy="35589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F004C6-B664-D3BA-2952-2B1E455204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885" y="840230"/>
            <a:ext cx="6076402" cy="3767493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15F3207-F0B3-8A6F-9711-0024B9740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716" y="0"/>
            <a:ext cx="11020175" cy="772261"/>
          </a:xfrm>
        </p:spPr>
        <p:txBody>
          <a:bodyPr/>
          <a:lstStyle/>
          <a:p>
            <a:pPr algn="ctr"/>
            <a:r>
              <a:rPr lang="en-US"/>
              <a:t>Sewer Cash Flow with Recommended Rates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80FE2F-F092-2BD4-F8F6-0320D8AC43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55DD07FC-7BB2-6674-2340-7E13732D50CF}"/>
              </a:ext>
            </a:extLst>
          </p:cNvPr>
          <p:cNvSpPr/>
          <p:nvPr/>
        </p:nvSpPr>
        <p:spPr>
          <a:xfrm>
            <a:off x="7643384" y="1312818"/>
            <a:ext cx="2024094" cy="1364913"/>
          </a:xfrm>
          <a:prstGeom prst="wedgeRoundRectCallout">
            <a:avLst>
              <a:gd name="adj1" fmla="val -139237"/>
              <a:gd name="adj2" fmla="val -48560"/>
              <a:gd name="adj3" fmla="val 16667"/>
            </a:avLst>
          </a:prstGeom>
          <a:solidFill>
            <a:schemeClr val="bg2"/>
          </a:solidFill>
          <a:ln w="25400">
            <a:solidFill>
              <a:schemeClr val="tx1"/>
            </a:solidFill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1000"/>
              </a:spcBef>
            </a:pPr>
            <a:r>
              <a:rPr lang="en-US" sz="1300" b="1">
                <a:solidFill>
                  <a:schemeClr val="tx1"/>
                </a:solidFill>
              </a:rPr>
              <a:t>With rate adjustments, revenue projected to mirror or modestly outpace expected future costs.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A1385C8A-7EA6-550E-16A0-21ED8069F762}"/>
              </a:ext>
            </a:extLst>
          </p:cNvPr>
          <p:cNvSpPr/>
          <p:nvPr/>
        </p:nvSpPr>
        <p:spPr>
          <a:xfrm>
            <a:off x="3849067" y="5154071"/>
            <a:ext cx="2024094" cy="1148538"/>
          </a:xfrm>
          <a:prstGeom prst="wedgeRoundRectCallout">
            <a:avLst>
              <a:gd name="adj1" fmla="val 166052"/>
              <a:gd name="adj2" fmla="val 15802"/>
              <a:gd name="adj3" fmla="val 16667"/>
            </a:avLst>
          </a:prstGeom>
          <a:solidFill>
            <a:schemeClr val="bg2"/>
          </a:solidFill>
          <a:ln w="25400">
            <a:solidFill>
              <a:schemeClr val="accent2">
                <a:lumMod val="75000"/>
              </a:schemeClr>
            </a:solidFill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1000"/>
              </a:spcBef>
            </a:pPr>
            <a:r>
              <a:rPr lang="en-US" sz="1300" b="1">
                <a:solidFill>
                  <a:schemeClr val="tx1"/>
                </a:solidFill>
              </a:rPr>
              <a:t>Operational reserve balances begin to grow over time, indicating the enterprise fund will be self-sufficient.</a:t>
            </a:r>
          </a:p>
        </p:txBody>
      </p:sp>
    </p:spTree>
    <p:extLst>
      <p:ext uri="{BB962C8B-B14F-4D97-AF65-F5344CB8AC3E}">
        <p14:creationId xmlns:p14="http://schemas.microsoft.com/office/powerpoint/2010/main" val="9141700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E1125-5C52-05B8-3F1E-5C8E8A558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56E84A-1176-A9BC-8331-A916002A21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51F1A0-A7D0-D446-0AF0-DD26DA532B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sz="6600"/>
              <a:t>Water and Sewer Rate Structure Analysis</a:t>
            </a:r>
          </a:p>
        </p:txBody>
      </p:sp>
    </p:spTree>
    <p:extLst>
      <p:ext uri="{BB962C8B-B14F-4D97-AF65-F5344CB8AC3E}">
        <p14:creationId xmlns:p14="http://schemas.microsoft.com/office/powerpoint/2010/main" val="25803474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4D8F4-256B-4B1E-156C-9393C427C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F54E9-3CA3-B384-C3D3-EA26DB92C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5345"/>
            <a:ext cx="12192000" cy="640520"/>
          </a:xfrm>
        </p:spPr>
        <p:txBody>
          <a:bodyPr>
            <a:normAutofit fontScale="90000"/>
          </a:bodyPr>
          <a:lstStyle/>
          <a:p>
            <a:pPr algn="ctr"/>
            <a:r>
              <a:rPr lang="en-US"/>
              <a:t>Rate Structure Evaluation</a:t>
            </a:r>
            <a:br>
              <a:rPr lang="en-US"/>
            </a:b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FC8254-F31D-1049-3B40-207235C833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A1070B-E53E-4F23-90CF-57ED1B7E60C0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800" b="1" i="0" u="none" strike="noStrike" kern="1200" cap="none" spc="0" normalizeH="0" baseline="0" noProof="0">
              <a:ln>
                <a:noFill/>
              </a:ln>
              <a:solidFill>
                <a:srgbClr val="023B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AD2D0F2-CD31-EB8F-30A6-5804A7069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148" y="1212891"/>
            <a:ext cx="11167704" cy="5608273"/>
          </a:xfrm>
        </p:spPr>
        <p:txBody>
          <a:bodyPr vert="horz" lIns="0" tIns="0" rIns="0" bIns="0" rtlCol="0" anchor="t">
            <a:normAutofit lnSpcReduction="10000"/>
          </a:bodyPr>
          <a:lstStyle/>
          <a:p>
            <a:pPr marL="227965" indent="-227965"/>
            <a:r>
              <a:rPr lang="en-US" sz="2800"/>
              <a:t>Raftelis analyzed two rate structures to compare customer impacts across multiple customer profiles</a:t>
            </a:r>
          </a:p>
          <a:p>
            <a:pPr marL="227965" indent="-227965"/>
            <a:r>
              <a:rPr lang="en-US" sz="2800"/>
              <a:t>Option 1: </a:t>
            </a:r>
          </a:p>
          <a:p>
            <a:pPr marL="685154" lvl="1" indent="-227965"/>
            <a:r>
              <a:rPr lang="en-US" sz="2600"/>
              <a:t>Across-the-board rate increase</a:t>
            </a:r>
          </a:p>
          <a:p>
            <a:pPr marL="685154" lvl="1" indent="-227965"/>
            <a:r>
              <a:rPr lang="en-US" sz="2800"/>
              <a:t>No changes to the existing rate structure</a:t>
            </a:r>
          </a:p>
          <a:p>
            <a:pPr marL="227965" indent="-227965"/>
            <a:r>
              <a:rPr lang="en-US" sz="2800"/>
              <a:t>Option 2: </a:t>
            </a:r>
          </a:p>
          <a:p>
            <a:pPr marL="685154" lvl="1" indent="-227965"/>
            <a:r>
              <a:rPr lang="en-US" sz="2600"/>
              <a:t>Introduce a 3-tier inclining block rate structure for water and sewer volumetric rates based on customer class (residential, commercial &amp; industrial, and monthly high-volume sewer).</a:t>
            </a:r>
          </a:p>
          <a:p>
            <a:pPr marL="685154" lvl="1" indent="-227965"/>
            <a:r>
              <a:rPr lang="en-US" sz="2600"/>
              <a:t>Minimum charge is replaced with a quarterly fixed charge by meter size in accordance with AWWA meter capacity ratios. </a:t>
            </a:r>
          </a:p>
          <a:p>
            <a:pPr marL="685154" lvl="1" indent="-227965"/>
            <a:r>
              <a:rPr lang="en-US" sz="2600"/>
              <a:t>Senior (exempt) customers retain a uniform water and sewer volumetric rate and have their quarterly fixed charge waived.</a:t>
            </a:r>
          </a:p>
        </p:txBody>
      </p:sp>
    </p:spTree>
    <p:extLst>
      <p:ext uri="{BB962C8B-B14F-4D97-AF65-F5344CB8AC3E}">
        <p14:creationId xmlns:p14="http://schemas.microsoft.com/office/powerpoint/2010/main" val="29750451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56387-3310-9D14-8F54-6BB2009A6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3126BFF-E41E-D2B2-B5B2-8D2340D939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9892B-6FB2-445D-B6A4-8332FBFF141C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6DB5E-A2A2-0B42-312E-8534181A8F1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sz="6600"/>
              <a:t>Customer Impacts of Recommended</a:t>
            </a:r>
          </a:p>
          <a:p>
            <a:r>
              <a:rPr lang="en-US" sz="6600"/>
              <a:t>Adjustments</a:t>
            </a:r>
          </a:p>
        </p:txBody>
      </p:sp>
    </p:spTree>
    <p:extLst>
      <p:ext uri="{BB962C8B-B14F-4D97-AF65-F5344CB8AC3E}">
        <p14:creationId xmlns:p14="http://schemas.microsoft.com/office/powerpoint/2010/main" val="1611857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EE97E-F89C-898A-73F4-4DFC5BC7F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159292D-74A9-4067-01D1-535315FDB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853" y="780147"/>
            <a:ext cx="3574302" cy="4207924"/>
          </a:xfrm>
        </p:spPr>
        <p:txBody>
          <a:bodyPr/>
          <a:lstStyle/>
          <a:p>
            <a:r>
              <a:rPr lang="en-US" sz="2800"/>
              <a:t>Typical-Volume Senior</a:t>
            </a:r>
            <a:br>
              <a:rPr lang="en-US" sz="2800"/>
            </a:br>
            <a:r>
              <a:rPr lang="en-US" sz="2800"/>
              <a:t>Residential Customer</a:t>
            </a:r>
            <a:br>
              <a:rPr lang="en-US" sz="2800"/>
            </a:br>
            <a:r>
              <a:rPr lang="en-US" sz="2400">
                <a:solidFill>
                  <a:srgbClr val="FF0000"/>
                </a:solidFill>
              </a:rPr>
              <a:t>- </a:t>
            </a:r>
            <a:r>
              <a:rPr lang="en-US" sz="1800" i="1">
                <a:solidFill>
                  <a:srgbClr val="FF0000"/>
                </a:solidFill>
              </a:rPr>
              <a:t>6 CCF/Quarter</a:t>
            </a:r>
            <a:br>
              <a:rPr lang="en-US" sz="1800" i="1">
                <a:solidFill>
                  <a:srgbClr val="FF0000"/>
                </a:solidFill>
              </a:rPr>
            </a:br>
            <a:r>
              <a:rPr lang="en-US" sz="1800" i="1">
                <a:solidFill>
                  <a:srgbClr val="FF0000"/>
                </a:solidFill>
              </a:rPr>
              <a:t>- 5/8” Meter</a:t>
            </a:r>
            <a:endParaRPr lang="en-US" sz="2800" i="1">
              <a:solidFill>
                <a:srgbClr val="FF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EFDC06-DAC6-54ED-461D-F6496DE6FF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782308-B375-B827-FA07-A2744DD7261B}"/>
              </a:ext>
            </a:extLst>
          </p:cNvPr>
          <p:cNvSpPr txBox="1">
            <a:spLocks/>
          </p:cNvSpPr>
          <p:nvPr/>
        </p:nvSpPr>
        <p:spPr>
          <a:xfrm>
            <a:off x="0" y="136523"/>
            <a:ext cx="12192000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29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i="0" kern="1200" spc="0" baseline="0">
                <a:solidFill>
                  <a:schemeClr val="tx1"/>
                </a:solidFill>
                <a:latin typeface="+mj-lt"/>
                <a:ea typeface="Montserrat" charset="0"/>
                <a:cs typeface="Montserrat" charset="0"/>
              </a:defRPr>
            </a:lvl1pPr>
          </a:lstStyle>
          <a:p>
            <a:pPr algn="ctr"/>
            <a:r>
              <a:rPr lang="en-US"/>
              <a:t>Annual Cost Impact of Recommended Adjustments</a:t>
            </a:r>
            <a:br>
              <a:rPr lang="en-US"/>
            </a:b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20FBAA2-40B9-7AED-CAA4-ECC5539F0246}"/>
              </a:ext>
            </a:extLst>
          </p:cNvPr>
          <p:cNvSpPr txBox="1">
            <a:spLocks/>
          </p:cNvSpPr>
          <p:nvPr/>
        </p:nvSpPr>
        <p:spPr>
          <a:xfrm>
            <a:off x="393407" y="3553272"/>
            <a:ext cx="5502026" cy="330472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29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96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96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96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96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12" indent="-228574" algn="l" defTabSz="914296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60" indent="-228574" algn="l" defTabSz="914296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06" indent="-228574" algn="l" defTabSz="914296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54" indent="-228574" algn="l" defTabSz="914296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965" indent="-227965"/>
            <a:r>
              <a:rPr lang="en-US" sz="2100"/>
              <a:t>Option 1: Across-the-board rate increase. No changes to the existing rate structure.</a:t>
            </a:r>
          </a:p>
          <a:p>
            <a:pPr marL="227965" indent="-227965"/>
            <a:r>
              <a:rPr lang="en-US" sz="2100"/>
              <a:t>Option 2: Maintain uniform volumetric rate. Seniors pay a uniform volumetric rate set at a 25% discount from the residential Tier 1 rate. The fixed meter charge is waived.</a:t>
            </a:r>
          </a:p>
          <a:p>
            <a:pPr marL="227965" indent="-227965"/>
            <a:endParaRPr lang="en-US" sz="2100"/>
          </a:p>
          <a:p>
            <a:pPr marL="227965" indent="-227965"/>
            <a:endParaRPr lang="en-US" sz="2800">
              <a:solidFill>
                <a:srgbClr val="FF0000"/>
              </a:solidFill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4DCBF0-BE79-3A04-DF24-A12A832DA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046" y="987132"/>
            <a:ext cx="4134062" cy="573434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896398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0FED6-5844-D7B9-D738-CBE92ECE1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32B4A5F-45B9-3793-4859-782C0019A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853" y="780147"/>
            <a:ext cx="3574302" cy="4207924"/>
          </a:xfrm>
        </p:spPr>
        <p:txBody>
          <a:bodyPr/>
          <a:lstStyle/>
          <a:p>
            <a:r>
              <a:rPr lang="en-US" sz="2800"/>
              <a:t>Typical-Volume Single-Family Residential Customer</a:t>
            </a:r>
            <a:br>
              <a:rPr lang="en-US" sz="2800"/>
            </a:br>
            <a:r>
              <a:rPr lang="en-US" sz="2400">
                <a:solidFill>
                  <a:srgbClr val="FF0000"/>
                </a:solidFill>
              </a:rPr>
              <a:t>- </a:t>
            </a:r>
            <a:r>
              <a:rPr lang="en-US" sz="1800" i="1">
                <a:solidFill>
                  <a:srgbClr val="FF0000"/>
                </a:solidFill>
              </a:rPr>
              <a:t>12 CCF/Quarter</a:t>
            </a:r>
            <a:br>
              <a:rPr lang="en-US" sz="1800" i="1">
                <a:solidFill>
                  <a:srgbClr val="FF0000"/>
                </a:solidFill>
              </a:rPr>
            </a:br>
            <a:r>
              <a:rPr lang="en-US" sz="1800" i="1">
                <a:solidFill>
                  <a:srgbClr val="FF0000"/>
                </a:solidFill>
              </a:rPr>
              <a:t>- 5/8” Meter</a:t>
            </a:r>
            <a:endParaRPr lang="en-US" sz="2800" i="1">
              <a:solidFill>
                <a:srgbClr val="FF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FA688C-50D6-CDCE-011F-F601A8DAE3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984A8F-9933-1A6B-5ED2-FCA618ACD436}"/>
              </a:ext>
            </a:extLst>
          </p:cNvPr>
          <p:cNvSpPr txBox="1">
            <a:spLocks/>
          </p:cNvSpPr>
          <p:nvPr/>
        </p:nvSpPr>
        <p:spPr>
          <a:xfrm>
            <a:off x="0" y="136523"/>
            <a:ext cx="12192000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29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i="0" kern="1200" spc="0" baseline="0">
                <a:solidFill>
                  <a:schemeClr val="tx1"/>
                </a:solidFill>
                <a:latin typeface="+mj-lt"/>
                <a:ea typeface="Montserrat" charset="0"/>
                <a:cs typeface="Montserrat" charset="0"/>
              </a:defRPr>
            </a:lvl1pPr>
          </a:lstStyle>
          <a:p>
            <a:pPr algn="ctr"/>
            <a:r>
              <a:rPr lang="en-US"/>
              <a:t>Annual Cost Impact of Recommended Adjustments</a:t>
            </a:r>
            <a:br>
              <a:rPr lang="en-US"/>
            </a:b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3A2AB20-B791-B313-BF9B-EAEEE5942F54}"/>
              </a:ext>
            </a:extLst>
          </p:cNvPr>
          <p:cNvSpPr txBox="1">
            <a:spLocks/>
          </p:cNvSpPr>
          <p:nvPr/>
        </p:nvSpPr>
        <p:spPr>
          <a:xfrm>
            <a:off x="393407" y="3553272"/>
            <a:ext cx="5502026" cy="3304728"/>
          </a:xfrm>
          <a:prstGeom prst="rect">
            <a:avLst/>
          </a:prstGeom>
        </p:spPr>
        <p:txBody>
          <a:bodyPr vert="horz" lIns="0" tIns="0" rIns="0" bIns="0" rtlCol="0" anchor="t">
            <a:normAutofit lnSpcReduction="10000"/>
          </a:bodyPr>
          <a:lstStyle>
            <a:lvl1pPr marL="0" indent="0" algn="l" defTabSz="91429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96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96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96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96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12" indent="-228574" algn="l" defTabSz="914296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60" indent="-228574" algn="l" defTabSz="914296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06" indent="-228574" algn="l" defTabSz="914296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54" indent="-228574" algn="l" defTabSz="914296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965" indent="-227965"/>
            <a:r>
              <a:rPr lang="en-US" sz="2100" dirty="0"/>
              <a:t>Option 1: Across-the-board rate increase. No changes to the existing rate structure.</a:t>
            </a:r>
          </a:p>
          <a:p>
            <a:pPr marL="227965" indent="-227965"/>
            <a:r>
              <a:rPr lang="en-US" sz="2100" dirty="0"/>
              <a:t>Option 2: Introduce a 3-tier inclining block rate structure for water and sewer volumetric rates and quarterly fixed charge by meter size</a:t>
            </a:r>
          </a:p>
          <a:p>
            <a:pPr marL="227965" indent="-227965"/>
            <a:r>
              <a:rPr lang="en-US" sz="2100" dirty="0"/>
              <a:t>	- Tier 1: 0-15 CCF per Quarter</a:t>
            </a:r>
          </a:p>
          <a:p>
            <a:pPr marL="227965" indent="-227965"/>
            <a:r>
              <a:rPr lang="en-US" sz="2100" dirty="0"/>
              <a:t>	- Tier 2: 16-30 CCF per Quarter</a:t>
            </a:r>
          </a:p>
          <a:p>
            <a:pPr marL="227965" indent="-227965"/>
            <a:r>
              <a:rPr lang="en-US" sz="2100" dirty="0"/>
              <a:t>	- Tier 3: 31 or more CCF per Quarter</a:t>
            </a:r>
          </a:p>
          <a:p>
            <a:pPr marL="227965" indent="-227965"/>
            <a:endParaRPr lang="en-US" sz="2100" dirty="0"/>
          </a:p>
          <a:p>
            <a:pPr marL="227965" indent="-227965"/>
            <a:endParaRPr lang="en-US" sz="2100" dirty="0"/>
          </a:p>
          <a:p>
            <a:pPr marL="227965" indent="-227965"/>
            <a:endParaRPr lang="en-US" sz="2100" dirty="0"/>
          </a:p>
          <a:p>
            <a:pPr marL="227965" indent="-227965"/>
            <a:endParaRPr lang="en-US" sz="2800" dirty="0">
              <a:solidFill>
                <a:srgbClr val="FF0000"/>
              </a:solidFill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666EDD-5AD0-9E09-1CBE-351B1D5E5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4871" y="980782"/>
            <a:ext cx="4140413" cy="574069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069933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F735A-7FB4-9C69-D4A2-CDAF35B67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1A44C3D-5253-CEC1-7C1A-64E53864B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853" y="780147"/>
            <a:ext cx="3574302" cy="4207924"/>
          </a:xfrm>
        </p:spPr>
        <p:txBody>
          <a:bodyPr/>
          <a:lstStyle/>
          <a:p>
            <a:r>
              <a:rPr lang="en-US" sz="2800"/>
              <a:t>High-Volume Single-Family Residential Customer</a:t>
            </a:r>
            <a:br>
              <a:rPr lang="en-US" sz="2800"/>
            </a:br>
            <a:r>
              <a:rPr lang="en-US" sz="2400">
                <a:solidFill>
                  <a:srgbClr val="FF0000"/>
                </a:solidFill>
              </a:rPr>
              <a:t>- </a:t>
            </a:r>
            <a:r>
              <a:rPr lang="en-US" sz="1800" i="1">
                <a:solidFill>
                  <a:srgbClr val="FF0000"/>
                </a:solidFill>
              </a:rPr>
              <a:t>18 CCF/Quarter</a:t>
            </a:r>
            <a:br>
              <a:rPr lang="en-US" sz="1800" i="1">
                <a:solidFill>
                  <a:srgbClr val="FF0000"/>
                </a:solidFill>
              </a:rPr>
            </a:br>
            <a:r>
              <a:rPr lang="en-US" sz="1800" i="1">
                <a:solidFill>
                  <a:srgbClr val="FF0000"/>
                </a:solidFill>
              </a:rPr>
              <a:t>- 5/8” Meter</a:t>
            </a:r>
            <a:endParaRPr lang="en-US" sz="2800" i="1">
              <a:solidFill>
                <a:srgbClr val="FF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032321-F66C-EAA2-465D-7208CAADC9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084E35-75F0-7650-02BA-5ECD7DBBAD13}"/>
              </a:ext>
            </a:extLst>
          </p:cNvPr>
          <p:cNvSpPr txBox="1">
            <a:spLocks/>
          </p:cNvSpPr>
          <p:nvPr/>
        </p:nvSpPr>
        <p:spPr>
          <a:xfrm>
            <a:off x="0" y="136523"/>
            <a:ext cx="12192000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29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i="0" kern="1200" spc="0" baseline="0">
                <a:solidFill>
                  <a:schemeClr val="tx1"/>
                </a:solidFill>
                <a:latin typeface="+mj-lt"/>
                <a:ea typeface="Montserrat" charset="0"/>
                <a:cs typeface="Montserrat" charset="0"/>
              </a:defRPr>
            </a:lvl1pPr>
          </a:lstStyle>
          <a:p>
            <a:pPr algn="ctr"/>
            <a:r>
              <a:rPr lang="en-US"/>
              <a:t>Annual Cost Impact of Recommended Adjustments</a:t>
            </a:r>
            <a:br>
              <a:rPr lang="en-US"/>
            </a:b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BB7480F-0350-D1E6-B40F-EFD4E198AFA8}"/>
              </a:ext>
            </a:extLst>
          </p:cNvPr>
          <p:cNvSpPr txBox="1">
            <a:spLocks/>
          </p:cNvSpPr>
          <p:nvPr/>
        </p:nvSpPr>
        <p:spPr>
          <a:xfrm>
            <a:off x="393407" y="3553272"/>
            <a:ext cx="5502026" cy="3304728"/>
          </a:xfrm>
          <a:prstGeom prst="rect">
            <a:avLst/>
          </a:prstGeom>
        </p:spPr>
        <p:txBody>
          <a:bodyPr vert="horz" lIns="0" tIns="0" rIns="0" bIns="0" rtlCol="0" anchor="t">
            <a:normAutofit lnSpcReduction="10000"/>
          </a:bodyPr>
          <a:lstStyle>
            <a:lvl1pPr marL="0" indent="0" algn="l" defTabSz="91429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96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96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96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96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12" indent="-228574" algn="l" defTabSz="914296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60" indent="-228574" algn="l" defTabSz="914296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06" indent="-228574" algn="l" defTabSz="914296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54" indent="-228574" algn="l" defTabSz="914296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965" indent="-227965"/>
            <a:r>
              <a:rPr lang="en-US" sz="2100" dirty="0"/>
              <a:t>Option 1: Across-the-board rate increase. No changes to the existing rate structure.</a:t>
            </a:r>
          </a:p>
          <a:p>
            <a:pPr marL="227965" indent="-227965"/>
            <a:r>
              <a:rPr lang="en-US" sz="2100" dirty="0"/>
              <a:t>Option 2: Introduce a 3-tier inclining block rate structure for water and sewer volumetric rates and quarterly fixed charge by meter size</a:t>
            </a:r>
          </a:p>
          <a:p>
            <a:pPr marL="227965" indent="-227965"/>
            <a:r>
              <a:rPr lang="en-US" sz="2100" dirty="0"/>
              <a:t>	- Tier 1: 0-15 CCF per Quarter</a:t>
            </a:r>
          </a:p>
          <a:p>
            <a:pPr marL="227965" indent="-227965"/>
            <a:r>
              <a:rPr lang="en-US" sz="2100" dirty="0"/>
              <a:t>	- Tier 2: 16-30 CCF per Quarter</a:t>
            </a:r>
          </a:p>
          <a:p>
            <a:pPr marL="227965" indent="-227965"/>
            <a:r>
              <a:rPr lang="en-US" sz="2100" dirty="0"/>
              <a:t>	- Tier 3: 31 or more CCF per Quarter</a:t>
            </a:r>
          </a:p>
          <a:p>
            <a:pPr marL="227965" indent="-227965"/>
            <a:endParaRPr lang="en-US" sz="2100" dirty="0"/>
          </a:p>
          <a:p>
            <a:pPr marL="227965" indent="-227965"/>
            <a:endParaRPr lang="en-US" sz="2100" dirty="0"/>
          </a:p>
          <a:p>
            <a:pPr marL="227965" indent="-227965"/>
            <a:endParaRPr lang="en-US" sz="2100" dirty="0"/>
          </a:p>
          <a:p>
            <a:pPr marL="227965" indent="-227965"/>
            <a:endParaRPr lang="en-US" sz="2800" dirty="0">
              <a:solidFill>
                <a:srgbClr val="FF0000"/>
              </a:solidFill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0C76E9-D22C-B3AA-2CB0-2325F9EB3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396" y="968081"/>
            <a:ext cx="4121362" cy="575339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586527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E1546-2042-3822-93DA-AEB95C42E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FE1F1F3-0938-0253-82B9-C552676AA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853" y="780147"/>
            <a:ext cx="3574302" cy="4207924"/>
          </a:xfrm>
        </p:spPr>
        <p:txBody>
          <a:bodyPr/>
          <a:lstStyle/>
          <a:p>
            <a:r>
              <a:rPr lang="en-US" sz="2800"/>
              <a:t>Typical-Volume Commercial or</a:t>
            </a:r>
            <a:br>
              <a:rPr lang="en-US" sz="2800"/>
            </a:br>
            <a:r>
              <a:rPr lang="en-US" sz="2800"/>
              <a:t>Industrial</a:t>
            </a:r>
            <a:br>
              <a:rPr lang="en-US" sz="2800"/>
            </a:br>
            <a:r>
              <a:rPr lang="en-US" sz="2800"/>
              <a:t>Customer</a:t>
            </a:r>
            <a:br>
              <a:rPr lang="en-US" sz="2800"/>
            </a:br>
            <a:r>
              <a:rPr lang="en-US" sz="2400">
                <a:solidFill>
                  <a:srgbClr val="FF0000"/>
                </a:solidFill>
              </a:rPr>
              <a:t>- </a:t>
            </a:r>
            <a:r>
              <a:rPr lang="en-US" sz="1800" i="1">
                <a:solidFill>
                  <a:srgbClr val="FF0000"/>
                </a:solidFill>
              </a:rPr>
              <a:t>100 CCF/Quarter</a:t>
            </a:r>
            <a:br>
              <a:rPr lang="en-US" sz="1800" i="1">
                <a:solidFill>
                  <a:srgbClr val="FF0000"/>
                </a:solidFill>
              </a:rPr>
            </a:br>
            <a:r>
              <a:rPr lang="en-US" sz="1800" i="1">
                <a:solidFill>
                  <a:srgbClr val="FF0000"/>
                </a:solidFill>
              </a:rPr>
              <a:t>- 2” Meter</a:t>
            </a:r>
            <a:endParaRPr lang="en-US" sz="2800" i="1">
              <a:solidFill>
                <a:srgbClr val="FF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B6E8E1-D6E9-3862-D926-1444EC6EF4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E7A7AA-D62C-6AC8-B9C3-E2D0505E03CA}"/>
              </a:ext>
            </a:extLst>
          </p:cNvPr>
          <p:cNvSpPr txBox="1">
            <a:spLocks/>
          </p:cNvSpPr>
          <p:nvPr/>
        </p:nvSpPr>
        <p:spPr>
          <a:xfrm>
            <a:off x="0" y="136523"/>
            <a:ext cx="12192000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29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i="0" kern="1200" spc="0" baseline="0">
                <a:solidFill>
                  <a:schemeClr val="tx1"/>
                </a:solidFill>
                <a:latin typeface="+mj-lt"/>
                <a:ea typeface="Montserrat" charset="0"/>
                <a:cs typeface="Montserrat" charset="0"/>
              </a:defRPr>
            </a:lvl1pPr>
          </a:lstStyle>
          <a:p>
            <a:pPr algn="ctr"/>
            <a:r>
              <a:rPr lang="en-US"/>
              <a:t>Annual Cost Impact of Recommended Adjustments</a:t>
            </a:r>
            <a:br>
              <a:rPr lang="en-US"/>
            </a:b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FD17D5C-C783-DFBF-DAC3-BACBF8D03975}"/>
              </a:ext>
            </a:extLst>
          </p:cNvPr>
          <p:cNvSpPr txBox="1">
            <a:spLocks/>
          </p:cNvSpPr>
          <p:nvPr/>
        </p:nvSpPr>
        <p:spPr>
          <a:xfrm>
            <a:off x="393407" y="3553272"/>
            <a:ext cx="5502026" cy="3304728"/>
          </a:xfrm>
          <a:prstGeom prst="rect">
            <a:avLst/>
          </a:prstGeom>
        </p:spPr>
        <p:txBody>
          <a:bodyPr vert="horz" lIns="0" tIns="0" rIns="0" bIns="0" rtlCol="0" anchor="t">
            <a:normAutofit lnSpcReduction="10000"/>
          </a:bodyPr>
          <a:lstStyle>
            <a:lvl1pPr marL="0" indent="0" algn="l" defTabSz="91429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96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96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96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96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12" indent="-228574" algn="l" defTabSz="914296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60" indent="-228574" algn="l" defTabSz="914296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06" indent="-228574" algn="l" defTabSz="914296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54" indent="-228574" algn="l" defTabSz="914296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965" indent="-227965"/>
            <a:r>
              <a:rPr lang="en-US" sz="2100" dirty="0"/>
              <a:t>Option 1: Across-the-board rate increase. No changes to the existing rate structure.</a:t>
            </a:r>
          </a:p>
          <a:p>
            <a:pPr marL="227965" indent="-227965"/>
            <a:r>
              <a:rPr lang="en-US" sz="2100" dirty="0"/>
              <a:t>Option 2: Introduce a 3-tier inclining block rate structure for water and sewer volumetric rates and quarterly fixed charge by meter size</a:t>
            </a:r>
          </a:p>
          <a:p>
            <a:pPr marL="227965" indent="-227965"/>
            <a:r>
              <a:rPr lang="en-US" sz="2100" dirty="0"/>
              <a:t>	- Tier 1: 0-15 CCF per Quarter</a:t>
            </a:r>
          </a:p>
          <a:p>
            <a:pPr marL="227965" indent="-227965"/>
            <a:r>
              <a:rPr lang="en-US" sz="2100" dirty="0"/>
              <a:t>	- Tier 2: 16-30 CCF per Quarter</a:t>
            </a:r>
          </a:p>
          <a:p>
            <a:pPr marL="227965" indent="-227965"/>
            <a:r>
              <a:rPr lang="en-US" sz="2100" dirty="0"/>
              <a:t>	- Tier 3: 31 or more CCF per Quarter</a:t>
            </a:r>
          </a:p>
          <a:p>
            <a:pPr marL="227965" indent="-227965"/>
            <a:endParaRPr lang="en-US" sz="2100" dirty="0"/>
          </a:p>
          <a:p>
            <a:pPr marL="227965" indent="-227965"/>
            <a:endParaRPr lang="en-US" sz="2100" dirty="0"/>
          </a:p>
          <a:p>
            <a:pPr marL="227965" indent="-227965"/>
            <a:endParaRPr lang="en-US" sz="2100" dirty="0"/>
          </a:p>
          <a:p>
            <a:pPr marL="227965" indent="-227965"/>
            <a:endParaRPr lang="en-US" sz="2800" dirty="0">
              <a:solidFill>
                <a:srgbClr val="FF0000"/>
              </a:solidFill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57A895-29BC-BD4A-AB1A-29F149BE6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4871" y="961731"/>
            <a:ext cx="4140413" cy="575974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172507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C2503-3D91-022E-861F-CABA2C8CD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C504E3-8DB5-E183-E45E-0D9431132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853" y="1040554"/>
            <a:ext cx="10421777" cy="561763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535A92D-EBDD-9722-5A82-96E569D10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344" y="199807"/>
            <a:ext cx="10177669" cy="673857"/>
          </a:xfrm>
        </p:spPr>
        <p:txBody>
          <a:bodyPr/>
          <a:lstStyle/>
          <a:p>
            <a:r>
              <a:rPr lang="en-US" dirty="0"/>
              <a:t>Community Annual Bill Comparison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1806D4-8930-89CE-3C3D-D4C076AB9B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EFC638-FAAC-C019-6E6A-96818E7F8CF4}"/>
              </a:ext>
            </a:extLst>
          </p:cNvPr>
          <p:cNvSpPr txBox="1"/>
          <p:nvPr/>
        </p:nvSpPr>
        <p:spPr>
          <a:xfrm>
            <a:off x="1113344" y="6276677"/>
            <a:ext cx="5234387" cy="323606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 algn="l">
              <a:lnSpc>
                <a:spcPct val="130000"/>
              </a:lnSpc>
              <a:spcBef>
                <a:spcPts val="1000"/>
              </a:spcBef>
            </a:pPr>
            <a:r>
              <a:rPr lang="en-US" sz="1400" i="1"/>
              <a:t>Annual bills reflect latest published rates by other communities.</a:t>
            </a:r>
          </a:p>
        </p:txBody>
      </p:sp>
    </p:spTree>
    <p:extLst>
      <p:ext uri="{BB962C8B-B14F-4D97-AF65-F5344CB8AC3E}">
        <p14:creationId xmlns:p14="http://schemas.microsoft.com/office/powerpoint/2010/main" val="11441063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bject, clock, sitting, computer&#10;&#10;Description automatically generated">
            <a:extLst>
              <a:ext uri="{FF2B5EF4-FFF2-40B4-BE49-F238E27FC236}">
                <a16:creationId xmlns:a16="http://schemas.microsoft.com/office/drawing/2014/main" id="{DC650235-A556-49D4-86CF-7487823BF2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851" y="5848391"/>
            <a:ext cx="3488864" cy="50796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574078-62EB-4943-B7C5-F8A9796CED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69892B-6FB2-445D-B6A4-8332FBFF141C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800" b="1" i="0" u="none" strike="noStrike" kern="1200" cap="none" spc="0" normalizeH="0" baseline="0" noProof="0">
              <a:ln>
                <a:noFill/>
              </a:ln>
              <a:solidFill>
                <a:srgbClr val="023B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4D4559CD-F418-4F9B-80B4-E02D201EABA0}"/>
              </a:ext>
            </a:extLst>
          </p:cNvPr>
          <p:cNvSpPr txBox="1">
            <a:spLocks/>
          </p:cNvSpPr>
          <p:nvPr/>
        </p:nvSpPr>
        <p:spPr>
          <a:xfrm>
            <a:off x="4455305" y="2905433"/>
            <a:ext cx="7988487" cy="1249845"/>
          </a:xfrm>
          <a:prstGeom prst="rect">
            <a:avLst/>
          </a:prstGeom>
        </p:spPr>
        <p:txBody>
          <a:bodyPr/>
          <a:lstStyle>
            <a:lvl1pPr algn="l" defTabSz="914318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i="0" kern="1200" spc="0" baseline="0">
                <a:solidFill>
                  <a:schemeClr val="tx1"/>
                </a:solidFill>
                <a:latin typeface="+mj-lt"/>
                <a:ea typeface="Montserrat" charset="0"/>
                <a:cs typeface="Montserrat" charset="0"/>
              </a:defRPr>
            </a:lvl1pPr>
          </a:lstStyle>
          <a:p>
            <a:pPr marL="0" marR="0" lvl="0" indent="0" algn="l" defTabSz="91431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Georgia"/>
              </a:rPr>
              <a:t>Thank you!</a:t>
            </a: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E7C623E7-3721-4591-AFCD-5D56D94F8803}"/>
              </a:ext>
            </a:extLst>
          </p:cNvPr>
          <p:cNvSpPr txBox="1">
            <a:spLocks/>
          </p:cNvSpPr>
          <p:nvPr/>
        </p:nvSpPr>
        <p:spPr>
          <a:xfrm>
            <a:off x="-1376665" y="-14748"/>
            <a:ext cx="9104968" cy="2920181"/>
          </a:xfrm>
          <a:prstGeom prst="rect">
            <a:avLst/>
          </a:prstGeom>
          <a:effectLst/>
        </p:spPr>
        <p:txBody>
          <a:bodyPr vert="horz" lIns="0" tIns="192024" rIns="0" bIns="0" rtlCol="0" anchor="ctr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chemeClr val="tx1"/>
                </a:solidFill>
                <a:latin typeface="+mj-lt"/>
                <a:ea typeface="Montserrat" charset="0"/>
                <a:cs typeface="Montserrat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6600" cap="all">
                <a:solidFill>
                  <a:srgbClr val="FFFFFF"/>
                </a:solidFill>
                <a:latin typeface="Arial Black" panose="020B0A04020102020204" pitchFamily="34" charset="0"/>
              </a:rPr>
              <a:t>QA</a:t>
            </a:r>
            <a:endParaRPr lang="en-US" sz="49600" cap="all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030538-A3D9-02B2-4146-594FE2BF4851}"/>
              </a:ext>
            </a:extLst>
          </p:cNvPr>
          <p:cNvSpPr txBox="1"/>
          <p:nvPr/>
        </p:nvSpPr>
        <p:spPr>
          <a:xfrm>
            <a:off x="690071" y="942126"/>
            <a:ext cx="5510462" cy="1426920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 algn="ctr">
              <a:spcBef>
                <a:spcPts val="1000"/>
              </a:spcBef>
            </a:pPr>
            <a:r>
              <a:rPr lang="en-US" sz="8800" b="1">
                <a:solidFill>
                  <a:schemeClr val="accent1"/>
                </a:solidFill>
                <a:latin typeface="+mj-lt"/>
              </a:rPr>
              <a:t>&amp;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E65095-4362-DC05-0B5A-0C32C01BD238}"/>
              </a:ext>
            </a:extLst>
          </p:cNvPr>
          <p:cNvSpPr txBox="1"/>
          <p:nvPr/>
        </p:nvSpPr>
        <p:spPr>
          <a:xfrm>
            <a:off x="1222872" y="4715219"/>
            <a:ext cx="5993176" cy="1852165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/>
          <a:p>
            <a:pPr algn="l">
              <a:spcBef>
                <a:spcPts val="1000"/>
              </a:spcBef>
            </a:pPr>
            <a:r>
              <a:rPr lang="en-US" sz="2400" b="1">
                <a:solidFill>
                  <a:schemeClr val="bg2"/>
                </a:solidFill>
                <a:latin typeface="Calisto MT" panose="02040603050505030304" pitchFamily="18" charset="0"/>
              </a:rPr>
              <a:t>Dave Fox</a:t>
            </a:r>
          </a:p>
          <a:p>
            <a:pPr algn="l">
              <a:spcBef>
                <a:spcPts val="1000"/>
              </a:spcBef>
            </a:pPr>
            <a:r>
              <a:rPr lang="en-US" sz="2400" b="1" i="1">
                <a:solidFill>
                  <a:schemeClr val="bg2"/>
                </a:solidFill>
                <a:latin typeface="Calisto MT" panose="02040603050505030304" pitchFamily="18" charset="0"/>
              </a:rPr>
              <a:t>Vice President</a:t>
            </a:r>
          </a:p>
          <a:p>
            <a:pPr algn="l">
              <a:spcBef>
                <a:spcPts val="1000"/>
              </a:spcBef>
            </a:pPr>
            <a:r>
              <a:rPr lang="en-US" sz="2400" b="1" i="1">
                <a:solidFill>
                  <a:schemeClr val="bg2"/>
                </a:solidFill>
                <a:latin typeface="Calisto MT" panose="02040603050505030304" pitchFamily="18" charset="0"/>
              </a:rPr>
              <a:t>dfox@raftelis.com</a:t>
            </a:r>
          </a:p>
          <a:p>
            <a:pPr algn="l">
              <a:lnSpc>
                <a:spcPct val="130000"/>
              </a:lnSpc>
              <a:spcBef>
                <a:spcPts val="1000"/>
              </a:spcBef>
            </a:pP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4625667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28829-B0DD-3D1A-CCBF-FB117CF1B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F8E0A-3E49-AC2F-3CCC-0665D72CA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523"/>
            <a:ext cx="12192000" cy="1249845"/>
          </a:xfrm>
        </p:spPr>
        <p:txBody>
          <a:bodyPr/>
          <a:lstStyle/>
          <a:p>
            <a:pPr algn="ctr"/>
            <a:r>
              <a:rPr lang="en-US" dirty="0"/>
              <a:t>Rates: Current (FY 2026) vs. Proposed (FY 2027)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C905CE-E106-F504-C6EC-75B5996571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A1070B-E53E-4F23-90CF-57ED1B7E60C0}" type="slidenum">
              <a:rPr kumimoji="0" lang="en-US" sz="800" b="1" i="0" u="none" strike="noStrike" kern="1200" cap="none" spc="0" normalizeH="0" baseline="0" noProof="0" smtClean="0">
                <a:ln>
                  <a:noFill/>
                </a:ln>
                <a:solidFill>
                  <a:srgbClr val="023B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800" b="1" i="0" u="none" strike="noStrike" kern="1200" cap="none" spc="0" normalizeH="0" baseline="0" noProof="0">
              <a:ln>
                <a:noFill/>
              </a:ln>
              <a:solidFill>
                <a:srgbClr val="023B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1CBD21-846E-3A21-04E6-05115BCB1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95" y="1771550"/>
            <a:ext cx="5908010" cy="45848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45CC25-F751-C6C9-2495-CC9B44378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1370" y="1002622"/>
            <a:ext cx="6026635" cy="535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9987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48706-421D-618D-7F94-0F7437872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2967712-763E-BED3-0E29-1F33A9D27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853" y="780147"/>
            <a:ext cx="3574302" cy="2576744"/>
          </a:xfrm>
        </p:spPr>
        <p:txBody>
          <a:bodyPr/>
          <a:lstStyle/>
          <a:p>
            <a:r>
              <a:rPr lang="en-US" sz="2800"/>
              <a:t>High-Volume </a:t>
            </a:r>
            <a:br>
              <a:rPr lang="en-US" sz="2800"/>
            </a:br>
            <a:r>
              <a:rPr lang="en-US" sz="2800"/>
              <a:t>Industrial</a:t>
            </a:r>
            <a:br>
              <a:rPr lang="en-US" sz="2800"/>
            </a:br>
            <a:r>
              <a:rPr lang="en-US" sz="2800"/>
              <a:t>Monthly</a:t>
            </a:r>
            <a:br>
              <a:rPr lang="en-US" sz="2800"/>
            </a:br>
            <a:r>
              <a:rPr lang="en-US" sz="2800"/>
              <a:t>Customer</a:t>
            </a:r>
            <a:br>
              <a:rPr lang="en-US" sz="2800"/>
            </a:br>
            <a:r>
              <a:rPr lang="en-US" sz="2400">
                <a:solidFill>
                  <a:srgbClr val="FF0000"/>
                </a:solidFill>
              </a:rPr>
              <a:t>-</a:t>
            </a:r>
            <a:r>
              <a:rPr lang="en-US" sz="2400"/>
              <a:t> </a:t>
            </a:r>
            <a:r>
              <a:rPr lang="en-US" sz="1800" i="1">
                <a:solidFill>
                  <a:srgbClr val="FF0000"/>
                </a:solidFill>
              </a:rPr>
              <a:t>4,000 CCF/Month Water</a:t>
            </a:r>
            <a:br>
              <a:rPr lang="en-US" sz="1800" i="1">
                <a:solidFill>
                  <a:srgbClr val="FF0000"/>
                </a:solidFill>
              </a:rPr>
            </a:br>
            <a:r>
              <a:rPr lang="en-US" sz="1800" i="1">
                <a:solidFill>
                  <a:srgbClr val="FF0000"/>
                </a:solidFill>
              </a:rPr>
              <a:t>- 12,000 CCF/Month Sewer</a:t>
            </a:r>
            <a:br>
              <a:rPr lang="en-US" sz="1800" i="1">
                <a:solidFill>
                  <a:srgbClr val="FF0000"/>
                </a:solidFill>
              </a:rPr>
            </a:br>
            <a:r>
              <a:rPr lang="en-US" sz="1800" i="1">
                <a:solidFill>
                  <a:srgbClr val="FF0000"/>
                </a:solidFill>
              </a:rPr>
              <a:t>- 8” Meter</a:t>
            </a:r>
            <a:endParaRPr lang="en-US" sz="2800" i="1">
              <a:solidFill>
                <a:srgbClr val="FF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068B7B-0DB9-D4A7-A88A-940BE72F9E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1070B-E53E-4F23-90CF-57ED1B7E60C0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603FFF-1E6E-34BF-379C-09791F156FEB}"/>
              </a:ext>
            </a:extLst>
          </p:cNvPr>
          <p:cNvSpPr txBox="1">
            <a:spLocks/>
          </p:cNvSpPr>
          <p:nvPr/>
        </p:nvSpPr>
        <p:spPr>
          <a:xfrm>
            <a:off x="0" y="136523"/>
            <a:ext cx="12192000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29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i="0" kern="1200" spc="0" baseline="0">
                <a:solidFill>
                  <a:schemeClr val="tx1"/>
                </a:solidFill>
                <a:latin typeface="+mj-lt"/>
                <a:ea typeface="Montserrat" charset="0"/>
                <a:cs typeface="Montserrat" charset="0"/>
              </a:defRPr>
            </a:lvl1pPr>
          </a:lstStyle>
          <a:p>
            <a:pPr algn="ctr"/>
            <a:r>
              <a:rPr lang="en-US"/>
              <a:t>Annual Cost Impact of Recommended Adjustments</a:t>
            </a:r>
            <a:br>
              <a:rPr lang="en-US"/>
            </a:b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DAD67A3-410A-7010-6DF4-B670A5613460}"/>
              </a:ext>
            </a:extLst>
          </p:cNvPr>
          <p:cNvSpPr txBox="1">
            <a:spLocks/>
          </p:cNvSpPr>
          <p:nvPr/>
        </p:nvSpPr>
        <p:spPr>
          <a:xfrm>
            <a:off x="393407" y="3676010"/>
            <a:ext cx="5502026" cy="3304728"/>
          </a:xfrm>
          <a:prstGeom prst="rect">
            <a:avLst/>
          </a:prstGeom>
        </p:spPr>
        <p:txBody>
          <a:bodyPr vert="horz" lIns="0" tIns="0" rIns="0" bIns="0" rtlCol="0" anchor="t">
            <a:normAutofit lnSpcReduction="10000"/>
          </a:bodyPr>
          <a:lstStyle>
            <a:lvl1pPr marL="0" indent="0" algn="l" defTabSz="91429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96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296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296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96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12" indent="-228574" algn="l" defTabSz="914296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60" indent="-228574" algn="l" defTabSz="914296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06" indent="-228574" algn="l" defTabSz="914296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54" indent="-228574" algn="l" defTabSz="914296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965" indent="-227965"/>
            <a:r>
              <a:rPr lang="en-US" sz="2100" dirty="0"/>
              <a:t>Option 1: Across-the-board rate increase. No changes to the existing rate structure.</a:t>
            </a:r>
          </a:p>
          <a:p>
            <a:pPr marL="227965" indent="-227965"/>
            <a:r>
              <a:rPr lang="en-US" sz="2100" dirty="0"/>
              <a:t>Option 2: Introduce a 3-tier inclining block rate structure for water and sewer volumetric rates and monthly fixed charge by meter size.</a:t>
            </a:r>
          </a:p>
          <a:p>
            <a:pPr marL="227965" indent="-227965"/>
            <a:r>
              <a:rPr lang="en-US" sz="2100" dirty="0"/>
              <a:t>	- Tier 1: 0-2,000 CCF per Month</a:t>
            </a:r>
          </a:p>
          <a:p>
            <a:pPr marL="227965" indent="-227965"/>
            <a:r>
              <a:rPr lang="en-US" sz="2100" dirty="0"/>
              <a:t>	- Tier 2: 2,001-4,000 CCF per Month</a:t>
            </a:r>
          </a:p>
          <a:p>
            <a:pPr marL="227965" indent="-227965"/>
            <a:r>
              <a:rPr lang="en-US" sz="2100" dirty="0"/>
              <a:t>	- Tier 3: 4,001 or more CCF per Month</a:t>
            </a:r>
          </a:p>
          <a:p>
            <a:pPr marL="227965" indent="-227965"/>
            <a:endParaRPr lang="en-US" sz="2100" dirty="0"/>
          </a:p>
          <a:p>
            <a:pPr marL="227965" indent="-227965"/>
            <a:endParaRPr lang="en-US" sz="2100" dirty="0"/>
          </a:p>
          <a:p>
            <a:pPr marL="227965" indent="-227965"/>
            <a:endParaRPr lang="en-US" sz="2100" dirty="0"/>
          </a:p>
          <a:p>
            <a:pPr marL="227965" indent="-227965"/>
            <a:endParaRPr lang="en-US" sz="2800" dirty="0">
              <a:solidFill>
                <a:srgbClr val="FF0000"/>
              </a:solidFill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64CDE2-0DC8-E918-B760-1CB23E03B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046" y="968081"/>
            <a:ext cx="4134062" cy="575339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27560383"/>
      </p:ext>
    </p:extLst>
  </p:cSld>
  <p:clrMapOvr>
    <a:masterClrMapping/>
  </p:clrMapOvr>
</p:sld>
</file>

<file path=ppt/theme/theme1.xml><?xml version="1.0" encoding="utf-8"?>
<a:theme xmlns:a="http://schemas.openxmlformats.org/drawingml/2006/main" name="Raftelis PowerPoint Template">
  <a:themeElements>
    <a:clrScheme name="Rafelis Colors">
      <a:dk1>
        <a:srgbClr val="023B40"/>
      </a:dk1>
      <a:lt1>
        <a:srgbClr val="F0F0F0"/>
      </a:lt1>
      <a:dk2>
        <a:srgbClr val="023B40"/>
      </a:dk2>
      <a:lt2>
        <a:srgbClr val="FEFFFF"/>
      </a:lt2>
      <a:accent1>
        <a:srgbClr val="3DCCD5"/>
      </a:accent1>
      <a:accent2>
        <a:srgbClr val="02A787"/>
      </a:accent2>
      <a:accent3>
        <a:srgbClr val="8ACEAF"/>
      </a:accent3>
      <a:accent4>
        <a:srgbClr val="F1564B"/>
      </a:accent4>
      <a:accent5>
        <a:srgbClr val="E08272"/>
      </a:accent5>
      <a:accent6>
        <a:srgbClr val="F7D342"/>
      </a:accent6>
      <a:hlink>
        <a:srgbClr val="3DCCD5"/>
      </a:hlink>
      <a:folHlink>
        <a:srgbClr val="6D8076"/>
      </a:folHlink>
    </a:clrScheme>
    <a:fontScheme name="Raftelis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>
          <a:outerShdw blurRad="38100" dist="12700" dir="5400000" algn="ctr" rotWithShape="0">
            <a:prstClr val="black">
              <a:alpha val="15000"/>
            </a:prstClr>
          </a:outerShdw>
        </a:effectLst>
      </a:spPr>
      <a:bodyPr wrap="square" lIns="0" tIns="0" rIns="0" bIns="0" rtlCol="0" anchor="t">
        <a:noAutofit/>
      </a:bodyPr>
      <a:lstStyle>
        <a:defPPr algn="ctr">
          <a:spcBef>
            <a:spcPts val="1000"/>
          </a:spcBef>
          <a:defRPr sz="1400" b="1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 algn="l">
          <a:lnSpc>
            <a:spcPct val="130000"/>
          </a:lnSpc>
          <a:spcBef>
            <a:spcPts val="1000"/>
          </a:spcBef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&amp;D-Powerpoint Template_16x9" id="{D6003E70-2833-4847-828A-A182BBF6C8FF}" vid="{85D7DE89-D8E2-D743-952C-ED1FA0F184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ad5aa3c-e996-4f6e-8b76-567088a87aa1" xsi:nil="true"/>
    <lcf76f155ced4ddcb4097134ff3c332f xmlns="44800cfc-c8f8-4efe-b2c9-a9bd094c1283">
      <Terms xmlns="http://schemas.microsoft.com/office/infopath/2007/PartnerControls"/>
    </lcf76f155ced4ddcb4097134ff3c332f>
    <image xmlns="44800cfc-c8f8-4efe-b2c9-a9bd094c1283" xsi:nil="true"/>
    <_dlc_DocId xmlns="7ad5aa3c-e996-4f6e-8b76-567088a87aa1">RFCID-773893764-460820</_dlc_DocId>
    <_dlc_DocIdUrl xmlns="7ad5aa3c-e996-4f6e-8b76-567088a87aa1">
      <Url>https://raftelis.sharepoint.com/sites/RaftelisHome/_layouts/15/DocIdRedir.aspx?ID=RFCID-773893764-460820</Url>
      <Description>RFCID-773893764-460820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4AF802249B1C44A41AB1DC062E90E6" ma:contentTypeVersion="21" ma:contentTypeDescription="Create a new document." ma:contentTypeScope="" ma:versionID="4f35d0c1dbdd851a4629c7ad1ec6ea8d">
  <xsd:schema xmlns:xsd="http://www.w3.org/2001/XMLSchema" xmlns:xs="http://www.w3.org/2001/XMLSchema" xmlns:p="http://schemas.microsoft.com/office/2006/metadata/properties" xmlns:ns2="44800cfc-c8f8-4efe-b2c9-a9bd094c1283" xmlns:ns3="7ad5aa3c-e996-4f6e-8b76-567088a87aa1" targetNamespace="http://schemas.microsoft.com/office/2006/metadata/properties" ma:root="true" ma:fieldsID="ff81ca085b19c1ebf1fac7ce48cbfbb1" ns2:_="" ns3:_="">
    <xsd:import namespace="44800cfc-c8f8-4efe-b2c9-a9bd094c1283"/>
    <xsd:import namespace="7ad5aa3c-e996-4f6e-8b76-567088a87a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imag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800cfc-c8f8-4efe-b2c9-a9bd094c12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df00d192-4cb7-43e2-821b-9ecdc30ca9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image" ma:index="29" nillable="true" ma:displayName="image" ma:format="Thumbnail" ma:internalName="image">
      <xsd:simpleType>
        <xsd:restriction base="dms:Unknown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d5aa3c-e996-4f6e-8b76-567088a87aa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0c06389b-72d0-4c04-bbd7-a4d197eee8a9}" ma:internalName="TaxCatchAll" ma:showField="CatchAllData" ma:web="7ad5aa3c-e996-4f6e-8b76-567088a87a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98BFFDE-0E71-44CC-BCC6-2934C2995EDE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F57FAA93-71C8-4933-8155-D336F9F4688F}">
  <ds:schemaRefs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elements/1.1/"/>
    <ds:schemaRef ds:uri="44800cfc-c8f8-4efe-b2c9-a9bd094c1283"/>
    <ds:schemaRef ds:uri="http://purl.org/dc/dcmitype/"/>
    <ds:schemaRef ds:uri="7ad5aa3c-e996-4f6e-8b76-567088a87aa1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76B3D5EA-0185-40BB-88DD-9618C4B0A373}">
  <ds:schemaRefs>
    <ds:schemaRef ds:uri="44800cfc-c8f8-4efe-b2c9-a9bd094c1283"/>
    <ds:schemaRef ds:uri="7ad5aa3c-e996-4f6e-8b76-567088a87aa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8C4F2EF2-4711-4367-AB6E-35955EA18AB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6156022b-67ad-4709-a228-10a02d5a9ab9}" enabled="0" method="" siteId="{6156022b-67ad-4709-a228-10a02d5a9ab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</TotalTime>
  <Words>1668</Words>
  <Application>Microsoft Office PowerPoint</Application>
  <PresentationFormat>Widescreen</PresentationFormat>
  <Paragraphs>242</Paragraphs>
  <Slides>30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Arial Black</vt:lpstr>
      <vt:lpstr>Calibri</vt:lpstr>
      <vt:lpstr>Calisto MT</vt:lpstr>
      <vt:lpstr>Georgia</vt:lpstr>
      <vt:lpstr>Raftelis PowerPoint Template</vt:lpstr>
      <vt:lpstr>City of Rochester, NH</vt:lpstr>
      <vt:lpstr>PowerPoint Presentation</vt:lpstr>
      <vt:lpstr>Regional Experience</vt:lpstr>
      <vt:lpstr>PowerPoint Presentation</vt:lpstr>
      <vt:lpstr>Industry Trends</vt:lpstr>
      <vt:lpstr>How Did We Get Here?</vt:lpstr>
      <vt:lpstr>Operating Reserve Fund Key Points </vt:lpstr>
      <vt:lpstr>PowerPoint Presentation</vt:lpstr>
      <vt:lpstr>Revenue Requirement Assumptions for Rate Study  </vt:lpstr>
      <vt:lpstr>PowerPoint Presentation</vt:lpstr>
      <vt:lpstr>Water Financial Plan with Current Rates</vt:lpstr>
      <vt:lpstr>Water Financial Plan with Current Rates</vt:lpstr>
      <vt:lpstr>Sewer Financial Plan with Current Rates</vt:lpstr>
      <vt:lpstr>Sewer Financial Plan with Current Rates</vt:lpstr>
      <vt:lpstr>PowerPoint Presentation</vt:lpstr>
      <vt:lpstr>Recommended Rate Revenue Increases </vt:lpstr>
      <vt:lpstr>Delayed Increases Are Now Driving Larger Catch-Up Adjustments.</vt:lpstr>
      <vt:lpstr>Water Cash Flow with Recommended Rates</vt:lpstr>
      <vt:lpstr>Sewer Cash Flow with Recommended Rates</vt:lpstr>
      <vt:lpstr>PowerPoint Presentation</vt:lpstr>
      <vt:lpstr>Rate Structure Evaluation </vt:lpstr>
      <vt:lpstr>PowerPoint Presentation</vt:lpstr>
      <vt:lpstr>Typical-Volume Senior Residential Customer - 6 CCF/Quarter - 5/8” Meter</vt:lpstr>
      <vt:lpstr>Typical-Volume Single-Family Residential Customer - 12 CCF/Quarter - 5/8” Meter</vt:lpstr>
      <vt:lpstr>High-Volume Single-Family Residential Customer - 18 CCF/Quarter - 5/8” Meter</vt:lpstr>
      <vt:lpstr>Typical-Volume Commercial or Industrial Customer - 100 CCF/Quarter - 2” Meter</vt:lpstr>
      <vt:lpstr>Community Annual Bill Comparison</vt:lpstr>
      <vt:lpstr>PowerPoint Presentation</vt:lpstr>
      <vt:lpstr>Rates: Current (FY 2026) vs. Proposed (FY 2027) </vt:lpstr>
      <vt:lpstr>High-Volume  Industrial Monthly Customer - 4,000 CCF/Month Water - 12,000 CCF/Month Sewer - 8” Meter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Sarpy,  Tiffany</dc:creator>
  <cp:lastModifiedBy>Dave Fox</cp:lastModifiedBy>
  <cp:revision>1</cp:revision>
  <cp:lastPrinted>2026-04-14T19:29:43Z</cp:lastPrinted>
  <dcterms:created xsi:type="dcterms:W3CDTF">2020-06-23T23:36:38Z</dcterms:created>
  <dcterms:modified xsi:type="dcterms:W3CDTF">2026-10-20T22:29:54Z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0x010100A54AF802249B1C44A41AB1DC062E90E6</vt:lpwstr>
  </property>
  <property fmtid="{D5CDD505-2E9C-101B-9397-08002B2CF9AE}" pid="3" name="xd_Signature">
    <vt:bool>false</vt:bool>
  </property>
  <property fmtid="{D5CDD505-2E9C-101B-9397-08002B2CF9AE}" pid="4" name="xd_ProgID">
    <vt:lpwstr/>
  </property>
  <property fmtid="{D5CDD505-2E9C-101B-9397-08002B2CF9AE}" pid="5" name="MediaServiceImageTags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_dlc_DocIdItemGuid">
    <vt:lpwstr>760e336d-3275-4c9b-8fb5-81cf86d947c3</vt:lpwstr>
  </property>
</Properties>
</file>